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74" r:id="rId4"/>
    <p:sldId id="287" r:id="rId5"/>
    <p:sldId id="260" r:id="rId6"/>
    <p:sldId id="291" r:id="rId7"/>
    <p:sldId id="266" r:id="rId8"/>
    <p:sldId id="295" r:id="rId9"/>
    <p:sldId id="278" r:id="rId10"/>
    <p:sldId id="276" r:id="rId11"/>
    <p:sldId id="280" r:id="rId12"/>
    <p:sldId id="281" r:id="rId13"/>
    <p:sldId id="282" r:id="rId14"/>
    <p:sldId id="283" r:id="rId15"/>
    <p:sldId id="293" r:id="rId16"/>
    <p:sldId id="288" r:id="rId17"/>
    <p:sldId id="277" r:id="rId18"/>
    <p:sldId id="294" r:id="rId19"/>
    <p:sldId id="296" r:id="rId20"/>
    <p:sldId id="284" r:id="rId21"/>
    <p:sldId id="268" r:id="rId22"/>
    <p:sldId id="269" r:id="rId23"/>
    <p:sldId id="286" r:id="rId24"/>
    <p:sldId id="289" r:id="rId25"/>
    <p:sldId id="292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47" autoAdjust="0"/>
  </p:normalViewPr>
  <p:slideViewPr>
    <p:cSldViewPr>
      <p:cViewPr>
        <p:scale>
          <a:sx n="60" d="100"/>
          <a:sy n="60" d="100"/>
        </p:scale>
        <p:origin x="-111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982ED1-6B0B-41CC-A725-B636587F15D1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70A2F7-8BE4-4704-B688-19C9755E0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208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BED120-C232-4BB8-849C-1C32DC2F517B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28FFC0-B320-49D4-8567-0ACB9510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8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18AD1-C723-4F82-BB2F-8E331C7959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8FFC0-B320-49D4-8567-0ACB9510D3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8FFC0-B320-49D4-8567-0ACB9510D3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14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8FFC0-B320-49D4-8567-0ACB9510D3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8FFC0-B320-49D4-8567-0ACB9510D3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91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Sit-to-stand: study showed</a:t>
            </a:r>
            <a:r>
              <a:rPr lang="en-US" baseline="0" dirty="0" smtClean="0"/>
              <a:t> erector </a:t>
            </a:r>
            <a:r>
              <a:rPr lang="en-US" baseline="0" dirty="0" err="1" smtClean="0"/>
              <a:t>spinae</a:t>
            </a:r>
            <a:r>
              <a:rPr lang="en-US" baseline="0" dirty="0" smtClean="0"/>
              <a:t> firing was latent during sit-to-stand task with 8cm heels when compared to lower (2cm) heel heights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8FFC0-B320-49D4-8567-0ACB9510D3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41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Mention barefoot running…?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8FFC0-B320-49D4-8567-0ACB9510D3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**general considerations, may differ based on type of foot/needs…as previously mentioned**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It should twist; bend at the ball of the foot; should rock when poked (will help during walking to roll the foot)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/>
              <a:t>Racewalkers</a:t>
            </a:r>
            <a:r>
              <a:rPr lang="en-US" dirty="0" smtClean="0"/>
              <a:t> – need a light, flexible shoe; most of these individuals rely on custom shoes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With running shoes – may bend at </a:t>
            </a:r>
            <a:r>
              <a:rPr lang="en-US" dirty="0" err="1" smtClean="0"/>
              <a:t>midfoot</a:t>
            </a:r>
            <a:r>
              <a:rPr lang="en-US" dirty="0" smtClean="0"/>
              <a:t>; may have wide (flared) heel to help with stability during heel strike; may have higher heel to help runners who strike at </a:t>
            </a:r>
            <a:r>
              <a:rPr lang="en-US" dirty="0" err="1" smtClean="0"/>
              <a:t>midfoot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02D723-7134-4D75-B195-409B91B6B2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292762-985E-4AFB-8F7E-F7D172290E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8FFC0-B320-49D4-8567-0ACB9510D3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AC004F6-BBED-47CF-A5D7-3A5947F935D4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1A0587-303D-47A9-BE2D-28F21312C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80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DC0F-C558-4D34-8A28-5EE1F9CCB60F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B812-CF72-4664-AC2D-A134A110D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18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D133-0D13-4044-B8F5-F12BA2EB4850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6175-25D3-4153-9742-36D7E93F9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16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B691-3B69-48FC-B1F6-3F7A1765ECD7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9911-6686-4BE9-87F4-9207F9B41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7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75975-D454-442E-8FDC-D3A0B67A18B5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B7FB3D-B994-4883-B8B7-10527641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852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7C62DD-3770-4667-AFE7-43F4C62A0E6A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6F7A6C-ABAA-4136-B3F0-FDDE5E53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848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A5E98-3CEB-4C39-89C5-4B622FB24E2E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120BBC-3504-418F-B4F0-2E4C0F826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03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7F365A-290A-4395-A983-24E0D9B1298D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08653D-8D3A-46DA-A83F-066626826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750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1CD3-0302-4B51-BB2B-28A7136EB418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E7ED-28D0-4A87-9674-14DF47132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2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588CB-6ADA-4B3E-B56D-B68E5C7ED5BB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BF53CF-9A3F-4857-826D-90A982C7E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004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6B6920-2248-460A-A204-762F3741ABB1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8294C6-0438-4999-9903-3F84263ED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20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A2C9A27-2BBD-4335-9FC2-C7C06F67EDD4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B62299A-12DB-4916-B308-0A82924E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11" r:id="rId4"/>
    <p:sldLayoutId id="2147483812" r:id="rId5"/>
    <p:sldLayoutId id="2147483813" r:id="rId6"/>
    <p:sldLayoutId id="2147483806" r:id="rId7"/>
    <p:sldLayoutId id="2147483814" r:id="rId8"/>
    <p:sldLayoutId id="2147483815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ps.yahoo.com/group/BlueDanu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048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Shoes and Foot Health for the Working Woman</a:t>
            </a:r>
            <a:endParaRPr lang="en-US" sz="66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772400" cy="1447800"/>
          </a:xfrm>
        </p:spPr>
        <p:txBody>
          <a:bodyPr/>
          <a:lstStyle/>
          <a:p>
            <a:pPr marR="0" eaLnBrk="1" hangingPunct="1"/>
            <a:r>
              <a:rPr lang="en-US" dirty="0" smtClean="0"/>
              <a:t>Gray Carpenter, PT,DPT,OCS,FAAOMPT</a:t>
            </a:r>
          </a:p>
          <a:p>
            <a:pPr marR="0" eaLnBrk="1" hangingPunct="1"/>
            <a:r>
              <a:rPr lang="en-US" dirty="0" smtClean="0"/>
              <a:t>Mike </a:t>
            </a:r>
            <a:r>
              <a:rPr lang="en-US" dirty="0" err="1" smtClean="0"/>
              <a:t>Sherk</a:t>
            </a:r>
            <a:r>
              <a:rPr lang="en-US" dirty="0" smtClean="0"/>
              <a:t>, PT,DPT</a:t>
            </a:r>
          </a:p>
          <a:p>
            <a:pPr marR="0" eaLnBrk="1" hangingPunct="1"/>
            <a:r>
              <a:rPr lang="en-US" dirty="0" smtClean="0"/>
              <a:t>Aimee Kasten, SPT</a:t>
            </a:r>
          </a:p>
        </p:txBody>
      </p:sp>
      <p:pic>
        <p:nvPicPr>
          <p:cNvPr id="9220" name="Picture 3" descr="header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3" y="5562600"/>
            <a:ext cx="45989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dimanage.com/Images/bad%20pos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21436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1"/>
          <p:cNvSpPr>
            <a:spLocks noGrp="1"/>
          </p:cNvSpPr>
          <p:nvPr>
            <p:ph idx="1"/>
          </p:nvPr>
        </p:nvSpPr>
        <p:spPr>
          <a:xfrm>
            <a:off x="4191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Cramping and deformation of toes</a:t>
            </a:r>
            <a:endParaRPr lang="en-US" sz="2400" dirty="0" smtClean="0"/>
          </a:p>
          <a:p>
            <a:pPr eaLnBrk="1" hangingPunct="1"/>
            <a:r>
              <a:rPr lang="en-US" dirty="0" smtClean="0"/>
              <a:t>Changes body posture, which can lead to joint pain </a:t>
            </a:r>
          </a:p>
          <a:p>
            <a:pPr lvl="1" eaLnBrk="1" hangingPunct="1"/>
            <a:r>
              <a:rPr lang="en-US" dirty="0" smtClean="0"/>
              <a:t>Causes increased curve in low back – back pain</a:t>
            </a:r>
          </a:p>
          <a:p>
            <a:pPr lvl="1" eaLnBrk="1" hangingPunct="1"/>
            <a:r>
              <a:rPr lang="en-US" dirty="0" smtClean="0"/>
              <a:t>More stress on knees and balls of feet</a:t>
            </a:r>
          </a:p>
          <a:p>
            <a:pPr marL="109537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Consequences of Ill-Fitting Heels</a:t>
            </a:r>
            <a:endParaRPr lang="en-US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9697" y="3810000"/>
            <a:ext cx="2286000" cy="270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71900"/>
            <a:ext cx="35242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575" y="990600"/>
            <a:ext cx="8229600" cy="4525962"/>
          </a:xfrm>
        </p:spPr>
        <p:txBody>
          <a:bodyPr/>
          <a:lstStyle/>
          <a:p>
            <a:r>
              <a:rPr lang="en-US" dirty="0" smtClean="0"/>
              <a:t>Consider shoes with heel height of 2 inches or less</a:t>
            </a:r>
          </a:p>
          <a:p>
            <a:r>
              <a:rPr lang="en-US" dirty="0" smtClean="0"/>
              <a:t>If higher heel height is desired, look for shoes with platforms</a:t>
            </a:r>
          </a:p>
          <a:p>
            <a:pPr lvl="1"/>
            <a:r>
              <a:rPr lang="en-US" dirty="0" smtClean="0"/>
              <a:t>Take pressure off front of foot (balls of feet)</a:t>
            </a:r>
          </a:p>
          <a:p>
            <a:pPr lvl="1"/>
            <a:r>
              <a:rPr lang="en-US" dirty="0" smtClean="0"/>
              <a:t>Platforms can be exposed or covered for desired look</a:t>
            </a:r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575" y="-3265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Shopping for (Comfortable) Heels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26193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1126" y="604891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Exposed</a:t>
            </a:r>
            <a:endParaRPr lang="en-US" sz="24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91519"/>
            <a:ext cx="1752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604891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Covered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101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/>
          <a:lstStyle/>
          <a:p>
            <a:r>
              <a:rPr lang="en-US" dirty="0" smtClean="0"/>
              <a:t>Consider a shoe with a rounded toe box instead of a pointed one</a:t>
            </a:r>
          </a:p>
          <a:p>
            <a:pPr lvl="1"/>
            <a:r>
              <a:rPr lang="en-US" dirty="0" smtClean="0"/>
              <a:t>Gives toes more room to spread when walking &amp; standing</a:t>
            </a:r>
          </a:p>
          <a:p>
            <a:pPr lvl="1"/>
            <a:r>
              <a:rPr lang="en-US" dirty="0" smtClean="0"/>
              <a:t>Helps prevent toe deformities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Shopping for (Comfortable) Heels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697" y="3156856"/>
            <a:ext cx="3199903" cy="288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8300" y="606116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Rounded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76900" y="605245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Pointed</a:t>
            </a:r>
            <a:endParaRPr lang="en-US" sz="2400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156856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kasten09\Pictures\Bridalsho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888" y="3156856"/>
            <a:ext cx="3517024" cy="29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6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ball-of-foot inserts</a:t>
            </a:r>
          </a:p>
          <a:p>
            <a:pPr lvl="1"/>
            <a:r>
              <a:rPr lang="en-US" dirty="0" smtClean="0"/>
              <a:t>Decreases pressure on the ball of the foot</a:t>
            </a:r>
          </a:p>
          <a:p>
            <a:pPr lvl="1"/>
            <a:r>
              <a:rPr lang="en-US" dirty="0" smtClean="0"/>
              <a:t>Can help improve comfort of shoes you already own</a:t>
            </a:r>
          </a:p>
          <a:p>
            <a:pPr lvl="1"/>
            <a:r>
              <a:rPr lang="en-US" dirty="0" smtClean="0"/>
              <a:t>Available at most drug stores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Shopping for (Comfortable) Heels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40" y="367284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7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Consider a “wedge” style of shoe</a:t>
            </a:r>
          </a:p>
          <a:p>
            <a:pPr lvl="1"/>
            <a:r>
              <a:rPr lang="en-US" dirty="0" smtClean="0"/>
              <a:t>Space between heel and forefoot of shoe is filled in</a:t>
            </a:r>
          </a:p>
          <a:p>
            <a:pPr lvl="1"/>
            <a:r>
              <a:rPr lang="en-US" dirty="0" smtClean="0"/>
              <a:t>Less likely to lose balance – more of shoe is in contact with the ground</a:t>
            </a:r>
          </a:p>
          <a:p>
            <a:pPr lvl="1"/>
            <a:r>
              <a:rPr lang="en-US" dirty="0" smtClean="0"/>
              <a:t>Pressure on forefoot foot is lessened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Shopping for (Comfortable) Shoes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98126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6684"/>
            <a:ext cx="317720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008" y="3714985"/>
            <a:ext cx="2438400" cy="289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40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7010400" cy="5181600"/>
          </a:xfrm>
        </p:spPr>
        <p:txBody>
          <a:bodyPr/>
          <a:lstStyle/>
          <a:p>
            <a:r>
              <a:rPr lang="en-US" sz="2800" dirty="0" err="1" smtClean="0"/>
              <a:t>Slingbacks</a:t>
            </a:r>
            <a:endParaRPr lang="en-US" sz="2800" dirty="0"/>
          </a:p>
          <a:p>
            <a:pPr marL="109537" indent="0">
              <a:spcBef>
                <a:spcPts val="0"/>
              </a:spcBef>
              <a:buNone/>
            </a:pP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Lack of heel counter may cause instability for the heel of foot</a:t>
            </a:r>
          </a:p>
          <a:p>
            <a:pPr lvl="1">
              <a:spcBef>
                <a:spcPts val="0"/>
              </a:spcBef>
              <a:buNone/>
            </a:pP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Make sure fasteners are tight – heel of foot should not be sliding off side of shoe</a:t>
            </a:r>
          </a:p>
          <a:p>
            <a:pPr lvl="1">
              <a:spcBef>
                <a:spcPts val="0"/>
              </a:spcBef>
              <a:buNone/>
            </a:pP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If </a:t>
            </a:r>
            <a:r>
              <a:rPr lang="en-US" sz="2200" dirty="0" err="1" smtClean="0"/>
              <a:t>slingbacks</a:t>
            </a:r>
            <a:r>
              <a:rPr lang="en-US" sz="2200" dirty="0" smtClean="0"/>
              <a:t> are made of elastic/have no fasteners, be sure to monitor slack – fabric stretches over time</a:t>
            </a:r>
          </a:p>
          <a:p>
            <a:pPr lvl="1">
              <a:spcBef>
                <a:spcPts val="0"/>
              </a:spcBef>
              <a:buNone/>
            </a:pPr>
            <a:endParaRPr lang="en-US" sz="2200" dirty="0" smtClean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Make sure heel of foot stays entirely on heel of shoe, both in sitting and walking before buying them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Shopping for (Comfortable) Heels</a:t>
            </a:r>
            <a:endParaRPr lang="en-US" dirty="0"/>
          </a:p>
        </p:txBody>
      </p:sp>
      <p:pic>
        <p:nvPicPr>
          <p:cNvPr id="45058" name="Picture 2" descr="https://encrypted-tbn1.google.com/images?q=tbn:ANd9GcR6ONNmFmHoKkXqPlSodySVD3_2YBqTIgimvoseM9spFj9j9D1WW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343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7315200" cy="5791200"/>
          </a:xfrm>
        </p:spPr>
        <p:txBody>
          <a:bodyPr/>
          <a:lstStyle/>
          <a:p>
            <a:r>
              <a:rPr lang="en-US" dirty="0" smtClean="0"/>
              <a:t>Boots with heels</a:t>
            </a:r>
          </a:p>
          <a:p>
            <a:pPr lvl="1"/>
            <a:r>
              <a:rPr lang="en-US" dirty="0" smtClean="0"/>
              <a:t>Decreased heel height, platform, wedge style, or forefoot inserts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Mid-shin and knee-high boots</a:t>
            </a:r>
          </a:p>
          <a:p>
            <a:pPr lvl="1"/>
            <a:r>
              <a:rPr lang="en-US" dirty="0" smtClean="0"/>
              <a:t>Be sure to wear proper socks when trying on and wearing boots-material of legging of boot may irritate skin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Make sure legging of boot fits comfortably around calf – tingling and numbness down legs may occur if too tight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Lace-up boots offer the best customized fit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944562"/>
          </a:xfrm>
        </p:spPr>
        <p:txBody>
          <a:bodyPr/>
          <a:lstStyle/>
          <a:p>
            <a:pPr algn="ctr"/>
            <a:r>
              <a:rPr lang="en-US" dirty="0" smtClean="0"/>
              <a:t>Dress Boots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41227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215" y="3276600"/>
            <a:ext cx="2141722" cy="321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0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-13138" y="1016000"/>
            <a:ext cx="8699500" cy="5105399"/>
          </a:xfrm>
        </p:spPr>
        <p:txBody>
          <a:bodyPr/>
          <a:lstStyle/>
          <a:p>
            <a:r>
              <a:rPr lang="en-US" sz="2800" dirty="0" smtClean="0"/>
              <a:t>Stretch back of lower legs after use </a:t>
            </a:r>
          </a:p>
          <a:p>
            <a:pPr lvl="1"/>
            <a:r>
              <a:rPr lang="en-US" sz="2200" dirty="0" smtClean="0"/>
              <a:t>Heels cause calf muscles to shorten</a:t>
            </a:r>
          </a:p>
          <a:p>
            <a:pPr lvl="1"/>
            <a:r>
              <a:rPr lang="en-US" sz="2200" dirty="0" smtClean="0"/>
              <a:t>3 sets of calf stretches, 30-40 seconds each (shown below)</a:t>
            </a:r>
          </a:p>
          <a:p>
            <a:pPr marL="109537" indent="0">
              <a:buNone/>
            </a:pPr>
            <a:endParaRPr lang="en-US" sz="2800" dirty="0"/>
          </a:p>
          <a:p>
            <a:r>
              <a:rPr lang="en-US" sz="2800" dirty="0" smtClean="0"/>
              <a:t>If possible, put heels on after standing up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uscles of the back do not fire properly with higher </a:t>
            </a:r>
            <a:r>
              <a:rPr lang="en-US" sz="2200" dirty="0"/>
              <a:t>h</a:t>
            </a:r>
            <a:r>
              <a:rPr lang="en-US" sz="2200" dirty="0" smtClean="0"/>
              <a:t>eel heights when going from sit to stand</a:t>
            </a:r>
          </a:p>
          <a:p>
            <a:pPr lvl="1"/>
            <a:r>
              <a:rPr lang="en-US" sz="2200" dirty="0" smtClean="0"/>
              <a:t>May lead to back pain</a:t>
            </a:r>
          </a:p>
          <a:p>
            <a:pPr marL="109537" indent="0">
              <a:buNone/>
            </a:pPr>
            <a:endParaRPr lang="en-US" sz="2400" dirty="0"/>
          </a:p>
          <a:p>
            <a:r>
              <a:rPr lang="en-US" sz="2800" dirty="0"/>
              <a:t>Avoid wearing high heels for extended time</a:t>
            </a:r>
          </a:p>
          <a:p>
            <a:pPr lvl="1"/>
            <a:r>
              <a:rPr lang="en-US" sz="2200" dirty="0"/>
              <a:t>If job requires excessive walking, change into</a:t>
            </a:r>
          </a:p>
          <a:p>
            <a:pPr marL="392113" lvl="1" indent="0">
              <a:buNone/>
            </a:pPr>
            <a:r>
              <a:rPr lang="en-US" sz="2200" dirty="0"/>
              <a:t>   flats or walking </a:t>
            </a:r>
            <a:r>
              <a:rPr lang="en-US" sz="2200" dirty="0" smtClean="0"/>
              <a:t>shoes</a:t>
            </a:r>
            <a:endParaRPr lang="en-US" sz="2200" dirty="0"/>
          </a:p>
          <a:p>
            <a:pPr marL="392113" lvl="1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0837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Suggestions for High Heel Wearers</a:t>
            </a:r>
            <a:endParaRPr lang="en-US" dirty="0"/>
          </a:p>
        </p:txBody>
      </p:sp>
      <p:sp>
        <p:nvSpPr>
          <p:cNvPr id="29700" name="AutoShape 2" descr="data:image/jpg;base64,/9j/4AAQSkZJRgABAQAAAQABAAD/2wBDAAkGBwgHBgkIBwgKCgkLDRYPDQwMDRsUFRAWIB0iIiAdHx8kKDQsJCYxJx8fLT0tMTU3Ojo6Iys/RD84QzQ5Ojf/2wBDAQoKCg0MDRoPDxo3JR8lNzc3Nzc3Nzc3Nzc3Nzc3Nzc3Nzc3Nzc3Nzc3Nzc3Nzc3Nzc3Nzc3Nzc3Nzc3Nzc3Nzf/wAARCACeAKUDASIAAhEBAxEB/8QAGwABAQACAwEAAAAAAAAAAAAAAAYFBwEDBAL/xAA9EAABAwIDBAgEBQMCBwAAAAABAAIDBBEFITEGEkGxEzM1UWFxcoEiMpGhBxQVI1IkQmIlwTQ2Q1OiwvH/xAAZAQEBAQEBAQAAAAAAAAAAAAAAAwQFAgH/xAAjEQACAgICAwEAAwEAAAAAAAAAAQIDBBESMiExQSIFFGFx/9oADAMBAAIRAxEAPwDeKIiAIiIAiIgCIiAIiIAiIgCIiALpqaiKmhdLO8MY3UlcVtS2kppJ3AkMF7DiobEsRnxCbflNmD5WDRqjZaof9PMpaOzaDG56yN7YHvhiaRu7hs4+JKz+xz3y4JG+R7nuL3fE5xJ18VF1fUO9uastiuwIvW/mvlEnJNslFtzM+iIrlwiIgCIiAIiIAiIgCIiAIiIAiLi4ugOUREBj8eywmpP+Cg1eY/2RVehQaxZPZErPZ1VfUO9uastiewIvW/mo2r6h3tzVlsT2BF6381TG6nmHcz6Ii0lwiIgCIiAIiIAiIgCIiAIi8OMYjR4ZQyVFdUx08YaQHvdbPhbxQEFtp+IlXRzzUmz8UT+gcWS1MnxWeDYhreNs7n7KNovxF2rZVM/rBVEuFoXwts7wyAKmqaeYTbpluJX2c5xyJJ1+91S7OYLNSTz1FREyQsNoHXvfW5FrqFlvBbL11c3o3Rs9i4xig6Z0fQzsduTRXvuPsDYHiMxmsqoz8PpN99dvfC4tjPRnI/3Z2+n0VmqVycopsnZHjJpGPx/siq9Cg1eY/wBkVXoUGsuT2Rnn7Oqr6h3tzVlsT2BF6381G1f/AA7vbmrLYrsCL1v5qmN1PMO5n0RFpLhERAEREAREQBERAEREBwTZae/GqsP63h8Ecrv2oHOcy+QLiLHzNluFy0x+ImANxLaSarwd7p3SH+pGjWvaA2wPHTPut7L4034QTS8si8Nh/P4nTRmDfbvDpA0HNvEnuWxI42RRsjaLMYAGjwWPwTCWYVTlo3TM7rJG5k20HksxRTx0tSZJqGCtYW7obM6wbnmQLEEkWC512pz034OjRuMNpeTL7CwvkxWtqZN20MbYmBrv5G5uLf4hXKkaTavD6WMRR4RU07dS2Fse7fvycOS942vwki7n1LT/ABNM8n7ArXVKEY6TMtsbJTcmj3492RUj/BanlxaVxljaWMLyBTlo+K29YnuvbNXOL7V0VTRzQU9NWSOe2zXCMNH/AJEH7KIjpHf0fwBpiF5Scr/Ccvqb+yhfOPLwfasdzf6R6oJpJqB/TODpGP3S4C1xe4P0IV7sV2BF6381A04ApKnd06dwy8wr7YrsCL1v5q2P1Mcklc0jPoiLQUCIiAIiIAiIgCIiAIi4cQASSABxKA8WL17MPoJKgjeeMo2fzedB9fpmoUMdHTFt7uAJJA+YnMn3N17cUrf1SvfM1+/TRHcp7G7SLfE/3NwD3DLUrzWDSd1pW6in8Nv6cvJyN2JL4Yxzg1pPG2nesnQ7O4nX4fDWU89IRKCRE/eaQLkfML8l8w0E2LVQpadrGlvxSzWuIwdNNSc8vBXuHUkdFQwUkV9yFgYCdTbiuW8Kut6b2zsQz7bVy1xRr+bBsXgNpMNfIP5Qva8cwfsutuH4k82jwysJ8Yw37khbMsEsp/1a9llmWJGt5sDxllM+d1NBBGwXd00vxewbfmF4W0TnD+pnc/8AxYNwfbP7rY2PD/SKr0KEULa4waSM9uTbLxs888bIqUsjaGtFsgLDVWuxXYEXrfzUbV9Q725qy2J7Ai9b+a043UzQ7mfREWguEREAJsuLhSVVtjNBJU2oKd0cLnsAdW2l32vDQHs3PhBG84G5FgP5BdNHtRLiFfRMo6yh6Cqqo8jI0vEZpzIWtt8xuNcsl64s+bRaIpCt2xmpKyriNHQup6aSQPm/ULENjEbnlzdzI7sl7X4ajVfNXty2mkqIugonSw6xivAdfpHszG7cZNDha5NzllcuLG0WN0UZWbXyneLBQ00bHxh0klUC/N8YsYy0EBwebOvwBtnZZbZ/aE4zU1MX5QQtiJsel3jYOLbObYbpy0z8184sbRnVrrbbaiP9Qfh9NK+SCJtp2RGzXv4tLu4C1wMs87q4xmtbh2FVdY4gdDC54J7wMvvZaEi3ujb0rnOfa7nO1J4krRi1KyXn4eLH40WGG43T1ThEf2n6Na8jPyKyM8nRsJFr2yc7S/coAgWXsZi9bGzojNvtto/NdCUWl4OdLF3LcTbWxULGYGyYfPUSPe895Di0fYBUCgfw62jc+kjwrEWtiewBtLKchK3+PmPv7K9BXHl7Z1EtJI5REXw+mPx/siq9Cg1eY/2RVehQaxZPZErPZ1VfUO9uastiewIvW/mo2r6h3tzVlsT2BF6381TG6nmHcz6Ii0lwiIgPgxsN7sab63GqCKMG4jaD3gL7RAY/Fm1cdI6XDYYZZ2ODjC8da3i0HgSNCcr2uucMq6PE6UVNO0FpJa5r22cxwNnNcOBByIXvOinsUw+qw+udjWDR9JK+356jGQqmgW3m90rRof7gN0/2lv3/AAGeMcZzLGn2XIY1ty1oHkF58Or6fEKKKrpH78Mrd5pIIPkQcwRxBzBXpOi+Ai/xKM1TS0mHwyhjZHGWVpBs4NsAD7m9vBa1no54HO343WB11H1V/tZN0+0EgaSWQwMjt3OJLj9i1Yh+7unetbuPFQj/ACNlE3GK2jZDDjZWpN6ZHTO3Yi4HwC9uFU/StM8jRa/wt7/FWey2yFJjBbimIRuNOH3gibk2W39zu9t9NL24grJVmwUcMZ/R6gsFyRBObtbfOzXAXHvdbb8qVtf48NmWuuFc/wBeSWjhjmiG9nfVVmzm0bqcNosWku0fDFVOv9Hn/wBuPHPMztVguLYdvST0UnRt1kiIe37Z/UBfLHNkYHDMOC43KymW/h0eNd0dfTazdNbrlT2xEz5cHcx7i4QTOiZc3s0AED2uqFdGMuS2c2S4vRj8f7IqvQoNXmP9kVXoUGsmT2RGz2dVX1DvbmrLYnsCL1v5qNq+od7c1ZbE9gRet/NUxup5h3M+iItJcIiIAiIgC4suUQEltNLV7MGbGMGoKitZMb1dFAze3nf91o4HgQNfa6yeM7QU2G4UyuBEvTNBp2DWS4uPIWzJWZOq1ZtLPJi+0FQ656CAmFhOga0net4l1/svFtijHZpw6FdbqT8fT4ZLJUb1RK4vklcXvccrk6+3+yyOAYN+t1ZdOLYfC6z7f9Z38R4d/wBO9Y5lPJUyRUVKCJZyI2kC+6OLj5C5W0KOmgo6WKnpowyGNu6xo4BYsevnJzZoyrVBcIHaxrWNDWiwAsAOC+kRdA5x4MdqH0mDVtRH1kcD3Nv32yWuI2iNjWDRosPZbF2hhfUYFXxRgl7oH7oHE2WuWuDmhzdHC91gzN7RvwtaZZ7CNIwiZx0fVPI+w/2VIsDsS0t2egJFt6SV31eVnlsrWoIx2Pc2Y/H+yKr0KDV5j/ZFV6FBrLk9kZ7PZ1VfUO9uastiewIvW/mo2r6h3tzVlsT2BF6381TG6nmHcz6Ii0lwiIgCIiAIiIDz104paSedxAEUbn56ZC61a13Q04dK4Ddbd5PfxPNW21FV0mIYdg72yfl67pOmdHe9mgWaSNAS7XwtxKw9ThFLhmIUU9ZUtfSsnvIxzbG1junXMB1ibDIAlZb4OxpL0ace2Nab+mW2OwV1JCcQrGFtXO2zWOGcUeu75nU+w4KmC+InNewOY4OaRcEG4K+1ojFRWkZ5ScnthERej4cO0K1dJSTQvna2GQwiaRsLwwkOYHENt7ZLaEr2xxue75Wgk+SwGzmHyQYa1/TyF9T+85khyiLvis23DNStqVi0Vptdb2j07J/8u0NxZwjs4cQb5g+N1mFIYfHiMUk1RRvLLzFr4XxnozxJt356i3HWyz+H4i+omNNVU5p6kM3w3eD2vbexLXcQCRqAc9FReFom3t7GP9kVXoUGtiV1O2qpZYHkgSNtccFBVlNLR1D4Jm2c068CO9ZMlPaZKZ46vqHe3NWWxPYEXrfzUbV9Q725qy2K7Ai9b+a943U8Q7mfREWkuEREAREQBcFcogJd+L0WH43X/q0roHuc1kJljduOiDQRukAj5i6//wAXTHLhGL4oH0OIUlQ4FzXxseGOaC3XvPxNboO9VhYD8wB8wvJW4Th1eB+doaecjQyRAkeR1CAwbmOwIMdT1zHGSTdFG+37xJz3QPld5C2pI4qoGi8NFg2G0EnSUdFBDIci9rBvEd19V70AREQHzIwSMcxwu1wsR4Kej2WewCIY7iwpW5MgbM1u60aDeDd4geao0QE4dn8UiBjpNpaxsJPy1ETJnDwDjY/W6yeF4U2gc6WSonqql7Q18877uI7gBYAeACyCIAsXjmFtxCn3mACdmbD3+BWUXB0XyUVJaY1s1hXNcyJ7XgtcCAQdQbqx2K7Ai9b+a6dq8GFVH+YpyxkxIDt7IO8V7dl6SSiwlkEpYXNe43aSRr5KVMOCaIxjqZmERFYsEREB/9k="/>
          <p:cNvSpPr>
            <a:spLocks noChangeAspect="1" noChangeArrowheads="1"/>
          </p:cNvSpPr>
          <p:nvPr/>
        </p:nvSpPr>
        <p:spPr bwMode="auto">
          <a:xfrm>
            <a:off x="63500" y="-720725"/>
            <a:ext cx="1552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AutoShape 4" descr="data:image/jpg;base64,/9j/4AAQSkZJRgABAQAAAQABAAD/2wBDAAkGBwgHBgkIBwgKCgkLDRYPDQwMDRsUFRAWIB0iIiAdHx8kKDQsJCYxJx8fLT0tMTU3Ojo6Iys/RD84QzQ5Ojf/2wBDAQoKCg0MDRoPDxo3JR8lNzc3Nzc3Nzc3Nzc3Nzc3Nzc3Nzc3Nzc3Nzc3Nzc3Nzc3Nzc3Nzc3Nzc3Nzc3Nzc3Nzf/wAARCACeAKUDASIAAhEBAxEB/8QAGwABAQACAwEAAAAAAAAAAAAAAAYFBwEDBAL/xAA9EAABAwIDBAgEBQMCBwAAAAABAAIDBBEFITEGEkGxEzM1UWFxcoEiMpGhBxQVI1IkQmIlwTQ2Q1OiwvH/xAAZAQEBAQEBAQAAAAAAAAAAAAAAAwQFAgH/xAAjEQACAgICAwEAAwEAAAAAAAAAAQIDBBESMiExQSIFFGFx/9oADAMBAAIRAxEAPwDeKIiAIiIAiIgCIiAIiIAiIgCIiALpqaiKmhdLO8MY3UlcVtS2kppJ3AkMF7DiobEsRnxCbflNmD5WDRqjZaof9PMpaOzaDG56yN7YHvhiaRu7hs4+JKz+xz3y4JG+R7nuL3fE5xJ18VF1fUO9uastiuwIvW/mvlEnJNslFtzM+iIrlwiIgCIiAIiIAiIgCIiAIiIAiLi4ugOUREBj8eywmpP+Cg1eY/2RVehQaxZPZErPZ1VfUO9uastiewIvW/mo2r6h3tzVlsT2BF6381TG6nmHcz6Ii0lwiIgCIiAIiIAiIgCIiAIi8OMYjR4ZQyVFdUx08YaQHvdbPhbxQEFtp+IlXRzzUmz8UT+gcWS1MnxWeDYhreNs7n7KNovxF2rZVM/rBVEuFoXwts7wyAKmqaeYTbpluJX2c5xyJJ1+91S7OYLNSTz1FREyQsNoHXvfW5FrqFlvBbL11c3o3Rs9i4xig6Z0fQzsduTRXvuPsDYHiMxmsqoz8PpN99dvfC4tjPRnI/3Z2+n0VmqVycopsnZHjJpGPx/siq9Cg1eY/wBkVXoUGsuT2Rnn7Oqr6h3tzVlsT2BF6381G1f/AA7vbmrLYrsCL1v5qmN1PMO5n0RFpLhERAEREAREQBERAEREBwTZae/GqsP63h8Ecrv2oHOcy+QLiLHzNluFy0x+ImANxLaSarwd7p3SH+pGjWvaA2wPHTPut7L4034QTS8si8Nh/P4nTRmDfbvDpA0HNvEnuWxI42RRsjaLMYAGjwWPwTCWYVTlo3TM7rJG5k20HksxRTx0tSZJqGCtYW7obM6wbnmQLEEkWC512pz034OjRuMNpeTL7CwvkxWtqZN20MbYmBrv5G5uLf4hXKkaTavD6WMRR4RU07dS2Fse7fvycOS942vwki7n1LT/ABNM8n7ArXVKEY6TMtsbJTcmj3492RUj/BanlxaVxljaWMLyBTlo+K29YnuvbNXOL7V0VTRzQU9NWSOe2zXCMNH/AJEH7KIjpHf0fwBpiF5Scr/Ccvqb+yhfOPLwfasdzf6R6oJpJqB/TODpGP3S4C1xe4P0IV7sV2BF6381A04ApKnd06dwy8wr7YrsCL1v5q2P1Mcklc0jPoiLQUCIiAIiIAiIgCIiAIi4cQASSABxKA8WL17MPoJKgjeeMo2fzedB9fpmoUMdHTFt7uAJJA+YnMn3N17cUrf1SvfM1+/TRHcp7G7SLfE/3NwD3DLUrzWDSd1pW6in8Nv6cvJyN2JL4Yxzg1pPG2nesnQ7O4nX4fDWU89IRKCRE/eaQLkfML8l8w0E2LVQpadrGlvxSzWuIwdNNSc8vBXuHUkdFQwUkV9yFgYCdTbiuW8Kut6b2zsQz7bVy1xRr+bBsXgNpMNfIP5Qva8cwfsutuH4k82jwysJ8Yw37khbMsEsp/1a9llmWJGt5sDxllM+d1NBBGwXd00vxewbfmF4W0TnD+pnc/8AxYNwfbP7rY2PD/SKr0KEULa4waSM9uTbLxs888bIqUsjaGtFsgLDVWuxXYEXrfzUbV9Q725qy2J7Ai9b+a043UzQ7mfREWguEREAJsuLhSVVtjNBJU2oKd0cLnsAdW2l32vDQHs3PhBG84G5FgP5BdNHtRLiFfRMo6yh6Cqqo8jI0vEZpzIWtt8xuNcsl64s+bRaIpCt2xmpKyriNHQup6aSQPm/ULENjEbnlzdzI7sl7X4ajVfNXty2mkqIugonSw6xivAdfpHszG7cZNDha5NzllcuLG0WN0UZWbXyneLBQ00bHxh0klUC/N8YsYy0EBwebOvwBtnZZbZ/aE4zU1MX5QQtiJsel3jYOLbObYbpy0z8184sbRnVrrbbaiP9Qfh9NK+SCJtp2RGzXv4tLu4C1wMs87q4xmtbh2FVdY4gdDC54J7wMvvZaEi3ujb0rnOfa7nO1J4krRi1KyXn4eLH40WGG43T1ThEf2n6Na8jPyKyM8nRsJFr2yc7S/coAgWXsZi9bGzojNvtto/NdCUWl4OdLF3LcTbWxULGYGyYfPUSPe895Di0fYBUCgfw62jc+kjwrEWtiewBtLKchK3+PmPv7K9BXHl7Z1EtJI5REXw+mPx/siq9Cg1eY/2RVehQaxZPZErPZ1VfUO9uastiewIvW/mo2r6h3tzVlsT2BF6381TG6nmHcz6Ii0lwiIgPgxsN7sab63GqCKMG4jaD3gL7RAY/Fm1cdI6XDYYZZ2ODjC8da3i0HgSNCcr2uucMq6PE6UVNO0FpJa5r22cxwNnNcOBByIXvOinsUw+qw+udjWDR9JK+356jGQqmgW3m90rRof7gN0/2lv3/AAGeMcZzLGn2XIY1ty1oHkF58Or6fEKKKrpH78Mrd5pIIPkQcwRxBzBXpOi+Ai/xKM1TS0mHwyhjZHGWVpBs4NsAD7m9vBa1no54HO343WB11H1V/tZN0+0EgaSWQwMjt3OJLj9i1Yh+7unetbuPFQj/ACNlE3GK2jZDDjZWpN6ZHTO3Yi4HwC9uFU/StM8jRa/wt7/FWey2yFJjBbimIRuNOH3gibk2W39zu9t9NL24grJVmwUcMZ/R6gsFyRBObtbfOzXAXHvdbb8qVtf48NmWuuFc/wBeSWjhjmiG9nfVVmzm0bqcNosWku0fDFVOv9Hn/wBuPHPMztVguLYdvST0UnRt1kiIe37Z/UBfLHNkYHDMOC43KymW/h0eNd0dfTazdNbrlT2xEz5cHcx7i4QTOiZc3s0AED2uqFdGMuS2c2S4vRj8f7IqvQoNXmP9kVXoUGsmT2RGz2dVX1DvbmrLYnsCL1v5qNq+od7c1ZbE9gRet/NUxup5h3M+iItJcIiIAiIgC4suUQEltNLV7MGbGMGoKitZMb1dFAze3nf91o4HgQNfa6yeM7QU2G4UyuBEvTNBp2DWS4uPIWzJWZOq1ZtLPJi+0FQ656CAmFhOga0net4l1/svFtijHZpw6FdbqT8fT4ZLJUb1RK4vklcXvccrk6+3+yyOAYN+t1ZdOLYfC6z7f9Z38R4d/wBO9Y5lPJUyRUVKCJZyI2kC+6OLj5C5W0KOmgo6WKnpowyGNu6xo4BYsevnJzZoyrVBcIHaxrWNDWiwAsAOC+kRdA5x4MdqH0mDVtRH1kcD3Nv32yWuI2iNjWDRosPZbF2hhfUYFXxRgl7oH7oHE2WuWuDmhzdHC91gzN7RvwtaZZ7CNIwiZx0fVPI+w/2VIsDsS0t2egJFt6SV31eVnlsrWoIx2Pc2Y/H+yKr0KDV5j/ZFV6FBrLk9kZ7PZ1VfUO9uastiewIvW/mo2r6h3tzVlsT2BF6381TG6nmHcz6Ii0lwiIgCIiAIiIDz104paSedxAEUbn56ZC61a13Q04dK4Ddbd5PfxPNW21FV0mIYdg72yfl67pOmdHe9mgWaSNAS7XwtxKw9ThFLhmIUU9ZUtfSsnvIxzbG1junXMB1ibDIAlZb4OxpL0ace2Nab+mW2OwV1JCcQrGFtXO2zWOGcUeu75nU+w4KmC+InNewOY4OaRcEG4K+1ojFRWkZ5ScnthERej4cO0K1dJSTQvna2GQwiaRsLwwkOYHENt7ZLaEr2xxue75Wgk+SwGzmHyQYa1/TyF9T+85khyiLvis23DNStqVi0Vptdb2j07J/8u0NxZwjs4cQb5g+N1mFIYfHiMUk1RRvLLzFr4XxnozxJt356i3HWyz+H4i+omNNVU5p6kM3w3eD2vbexLXcQCRqAc9FReFom3t7GP9kVXoUGtiV1O2qpZYHkgSNtccFBVlNLR1D4Jm2c068CO9ZMlPaZKZ46vqHe3NWWxPYEXrfzUbV9Q725qy2K7Ai9b+a943U8Q7mfREWkuEREAREQBcFcogJd+L0WH43X/q0roHuc1kJljduOiDQRukAj5i6//wAXTHLhGL4oH0OIUlQ4FzXxseGOaC3XvPxNboO9VhYD8wB8wvJW4Th1eB+doaecjQyRAkeR1CAwbmOwIMdT1zHGSTdFG+37xJz3QPld5C2pI4qoGi8NFg2G0EnSUdFBDIci9rBvEd19V70AREQHzIwSMcxwu1wsR4Kej2WewCIY7iwpW5MgbM1u60aDeDd4geao0QE4dn8UiBjpNpaxsJPy1ETJnDwDjY/W6yeF4U2gc6WSonqql7Q18877uI7gBYAeACyCIAsXjmFtxCn3mACdmbD3+BWUXB0XyUVJaY1s1hXNcyJ7XgtcCAQdQbqx2K7Ai9b+a6dq8GFVH+YpyxkxIDt7IO8V7dl6SSiwlkEpYXNe43aSRr5KVMOCaIxjqZmERFYsEREB/9k="/>
          <p:cNvSpPr>
            <a:spLocks noChangeAspect="1" noChangeArrowheads="1"/>
          </p:cNvSpPr>
          <p:nvPr/>
        </p:nvSpPr>
        <p:spPr bwMode="auto">
          <a:xfrm>
            <a:off x="63500" y="-720725"/>
            <a:ext cx="1552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2" name="Picture 6" descr="http://t3.gstatic.com/images?q=tbn:ANd9GcT0jbFCwrYr33MLPAfdphd74W-4HRq9awTHvQFgYkdxRPJ611Sx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1981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6858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Fashion vs. Safety…</a:t>
            </a:r>
            <a:endParaRPr lang="en-US" dirty="0"/>
          </a:p>
        </p:txBody>
      </p:sp>
      <p:pic>
        <p:nvPicPr>
          <p:cNvPr id="44034" name="Picture 2" descr="D:\Kneepressur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5549" y="1073369"/>
            <a:ext cx="2286000" cy="2857500"/>
          </a:xfrm>
          <a:prstGeom prst="rect">
            <a:avLst/>
          </a:prstGeom>
          <a:noFill/>
        </p:spPr>
      </p:pic>
      <p:pic>
        <p:nvPicPr>
          <p:cNvPr id="44036" name="Picture 4" descr="D:\3pr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7101" y="2406869"/>
            <a:ext cx="2619375" cy="2857500"/>
          </a:xfrm>
          <a:prstGeom prst="rect">
            <a:avLst/>
          </a:prstGeom>
          <a:noFill/>
        </p:spPr>
      </p:pic>
      <p:pic>
        <p:nvPicPr>
          <p:cNvPr id="44037" name="Picture 5" descr="D:\flipp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990600"/>
            <a:ext cx="2943636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" y="3962400"/>
            <a:ext cx="281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Excessive pressure on forefoot and knees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334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Too small and narrow for foot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3886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Tripping hazards?</a:t>
            </a:r>
            <a:endParaRPr lang="en-US" sz="2000" dirty="0"/>
          </a:p>
        </p:txBody>
      </p:sp>
      <p:pic>
        <p:nvPicPr>
          <p:cNvPr id="11" name="Picture 1" descr="D:\Slingsho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337566"/>
            <a:ext cx="302997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008382"/>
            <a:ext cx="5638800" cy="1143000"/>
          </a:xfrm>
        </p:spPr>
        <p:txBody>
          <a:bodyPr/>
          <a:lstStyle/>
          <a:p>
            <a:pPr algn="ctr"/>
            <a:r>
              <a:rPr lang="en-US" dirty="0" smtClean="0"/>
              <a:t>Flats</a:t>
            </a:r>
            <a:endParaRPr lang="en-US" dirty="0"/>
          </a:p>
        </p:txBody>
      </p:sp>
      <p:pic>
        <p:nvPicPr>
          <p:cNvPr id="3074" name="Picture 2" descr="C:\Users\akasten09\Pictures\Fish f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1206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kasten09\Pictures\foot f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730062" cy="283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kasten09\Pictures\wood fl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7693"/>
            <a:ext cx="2730062" cy="24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80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what type of foot you have and how to shop for products to increase comfort</a:t>
            </a:r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Review different types of women’s shoes</a:t>
            </a:r>
          </a:p>
          <a:p>
            <a:pPr marL="109537" indent="0">
              <a:buNone/>
            </a:pPr>
            <a:endParaRPr lang="en-US" dirty="0"/>
          </a:p>
          <a:p>
            <a:r>
              <a:rPr lang="en-US" dirty="0" smtClean="0"/>
              <a:t>Discuss how to avoid joint pain associated with certain shoe styles</a:t>
            </a:r>
          </a:p>
          <a:p>
            <a:endParaRPr lang="en-US" dirty="0"/>
          </a:p>
          <a:p>
            <a:pPr marL="109537" indent="0">
              <a:buNone/>
            </a:pPr>
            <a:endParaRPr lang="en-US" dirty="0"/>
          </a:p>
          <a:p>
            <a:endParaRPr lang="en-US" dirty="0" smtClean="0"/>
          </a:p>
          <a:p>
            <a:pPr marL="109537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20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2"/>
          </a:xfrm>
        </p:spPr>
        <p:txBody>
          <a:bodyPr/>
          <a:lstStyle/>
          <a:p>
            <a:r>
              <a:rPr lang="en-US" dirty="0" smtClean="0"/>
              <a:t>No heel keeps pressure more evenly distributed throughout entire foot</a:t>
            </a:r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Less likely to develop toe deformities</a:t>
            </a:r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Look for built-in arch support in most styles to lessen chances of developing joint pain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491" y="4419600"/>
            <a:ext cx="3277496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897" y="4419600"/>
            <a:ext cx="262890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7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Best shoe to wear if work requires walking and standing for long periods of time</a:t>
            </a:r>
          </a:p>
          <a:p>
            <a:pPr marL="109537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Provide the most support for all parts of the foot, including the inside arch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If fitted properly, decreases the likelihood of developing lower extremity joint pain, back pain, and toe deformities related to footwear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Walking Shoes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http://t2.gstatic.com/images?q=tbn:ANd9GcRzRDA5TN7zF3n10wJQoxlFT-EnO6einpr4CEe79XHPauKQDHuQW90Qp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600325" cy="345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6553200" cy="5105400"/>
          </a:xfrm>
        </p:spPr>
        <p:txBody>
          <a:bodyPr/>
          <a:lstStyle/>
          <a:p>
            <a:pPr eaLnBrk="1" hangingPunct="1"/>
            <a:r>
              <a:rPr lang="en-US" dirty="0"/>
              <a:t>Flexibility</a:t>
            </a:r>
          </a:p>
          <a:p>
            <a:pPr lvl="1" eaLnBrk="1" hangingPunct="1"/>
            <a:r>
              <a:rPr lang="en-US" dirty="0"/>
              <a:t>Twist the </a:t>
            </a:r>
            <a:r>
              <a:rPr lang="en-US" dirty="0" smtClean="0"/>
              <a:t>shoe – middle of shoe should not twist or bend</a:t>
            </a:r>
            <a:endParaRPr lang="en-US" dirty="0"/>
          </a:p>
          <a:p>
            <a:pPr lvl="1" eaLnBrk="1" hangingPunct="1"/>
            <a:r>
              <a:rPr lang="en-US" dirty="0"/>
              <a:t>Bend the </a:t>
            </a:r>
            <a:r>
              <a:rPr lang="en-US" dirty="0" smtClean="0"/>
              <a:t>shoe – should only bend where the ball of the foot would be</a:t>
            </a:r>
            <a:endParaRPr lang="en-US" dirty="0"/>
          </a:p>
          <a:p>
            <a:pPr lvl="1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Flat &amp; No flare</a:t>
            </a:r>
          </a:p>
          <a:p>
            <a:pPr lvl="1" eaLnBrk="1" hangingPunct="1"/>
            <a:r>
              <a:rPr lang="en-US" dirty="0"/>
              <a:t>Heel should be no more than 1” higher than forefoot</a:t>
            </a:r>
          </a:p>
          <a:p>
            <a:pPr lvl="1" eaLnBrk="1" hangingPunct="1"/>
            <a:r>
              <a:rPr lang="en-US" dirty="0"/>
              <a:t>Heel should not be wide – should cup the heel in a snug but comfortable manner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Buying the Right Walking Shoe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776" y="1504950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-31531" y="1405128"/>
            <a:ext cx="4855030" cy="3090672"/>
          </a:xfrm>
        </p:spPr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Shoe should fit the type of arch and foot you have</a:t>
            </a:r>
          </a:p>
          <a:p>
            <a:pPr marL="109537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Flat arches/</a:t>
            </a:r>
            <a:r>
              <a:rPr lang="en-US" sz="2600" dirty="0" err="1" smtClean="0">
                <a:solidFill>
                  <a:schemeClr val="bg1"/>
                </a:solidFill>
              </a:rPr>
              <a:t>Overpronation</a:t>
            </a:r>
            <a:r>
              <a:rPr lang="en-US" sz="2600" dirty="0" smtClean="0">
                <a:solidFill>
                  <a:schemeClr val="bg1"/>
                </a:solidFill>
              </a:rPr>
              <a:t>: </a:t>
            </a:r>
            <a:r>
              <a:rPr lang="en-US" sz="2300" dirty="0" smtClean="0">
                <a:solidFill>
                  <a:schemeClr val="bg1"/>
                </a:solidFill>
              </a:rPr>
              <a:t>Look for shoes with rigid medial arch support</a:t>
            </a:r>
            <a:endParaRPr lang="en-US" sz="2300" dirty="0">
              <a:solidFill>
                <a:schemeClr val="bg1"/>
              </a:solidFill>
            </a:endParaRPr>
          </a:p>
          <a:p>
            <a:pPr marL="109537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638993" cy="2514600"/>
          </a:xfrm>
        </p:spPr>
        <p:txBody>
          <a:bodyPr/>
          <a:lstStyle/>
          <a:p>
            <a:r>
              <a:rPr lang="en-US" sz="2600" dirty="0">
                <a:solidFill>
                  <a:prstClr val="black"/>
                </a:solidFill>
              </a:rPr>
              <a:t>High arches/</a:t>
            </a:r>
            <a:r>
              <a:rPr lang="en-US" sz="2600" dirty="0" err="1">
                <a:solidFill>
                  <a:prstClr val="black"/>
                </a:solidFill>
              </a:rPr>
              <a:t>Underpronation</a:t>
            </a:r>
            <a:r>
              <a:rPr lang="en-US" sz="2600" dirty="0">
                <a:solidFill>
                  <a:prstClr val="black"/>
                </a:solidFill>
              </a:rPr>
              <a:t>: </a:t>
            </a:r>
            <a:r>
              <a:rPr lang="en-US" sz="2300" dirty="0">
                <a:solidFill>
                  <a:prstClr val="black"/>
                </a:solidFill>
              </a:rPr>
              <a:t>Choose shoes with softer medial arch supports to allow the foot to collapse inward while walking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464646"/>
                </a:solidFill>
              </a:rPr>
              <a:t>Buying the Right Walking Shoe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5413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7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72062"/>
          </a:xfrm>
        </p:spPr>
        <p:txBody>
          <a:bodyPr/>
          <a:lstStyle/>
          <a:p>
            <a:r>
              <a:rPr lang="en-US" dirty="0" smtClean="0"/>
              <a:t>Certain specialty stores have trained staff that can help you assess your foot type and direct you to the proper shoe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r>
              <a:rPr lang="en-US" sz="2000" i="1" dirty="0" smtClean="0"/>
              <a:t>		</a:t>
            </a:r>
            <a:r>
              <a:rPr lang="en-US" sz="2000" i="1" dirty="0" err="1" smtClean="0"/>
              <a:t>Off’n</a:t>
            </a:r>
            <a:r>
              <a:rPr lang="en-US" sz="2000" i="1" dirty="0" smtClean="0"/>
              <a:t> </a:t>
            </a:r>
            <a:r>
              <a:rPr lang="en-US" sz="2000" i="1" dirty="0"/>
              <a:t>Running</a:t>
            </a:r>
          </a:p>
          <a:p>
            <a:pPr lvl="1" eaLnBrk="1" hangingPunct="1">
              <a:buNone/>
            </a:pPr>
            <a:r>
              <a:rPr lang="en-US" sz="2000" dirty="0"/>
              <a:t>		2201 Joan Avenue, Greensboro</a:t>
            </a:r>
            <a:br>
              <a:rPr lang="en-US" sz="2000" dirty="0"/>
            </a:br>
            <a:r>
              <a:rPr lang="en-US" sz="2000" dirty="0"/>
              <a:t>	(336) 288-7071</a:t>
            </a:r>
          </a:p>
          <a:p>
            <a:pPr lvl="1" eaLnBrk="1" hangingPunct="1">
              <a:buNone/>
            </a:pPr>
            <a:endParaRPr lang="en-US" sz="2000" dirty="0"/>
          </a:p>
          <a:p>
            <a:pPr lvl="1" eaLnBrk="1" hangingPunct="1">
              <a:buNone/>
            </a:pPr>
            <a:r>
              <a:rPr lang="en-US" sz="2000" dirty="0"/>
              <a:t>		</a:t>
            </a:r>
            <a:r>
              <a:rPr lang="en-US" sz="2000" i="1" dirty="0"/>
              <a:t>9</a:t>
            </a:r>
            <a:r>
              <a:rPr lang="en-US" sz="2000" i="1" baseline="30000" dirty="0"/>
              <a:t>th</a:t>
            </a:r>
            <a:r>
              <a:rPr lang="en-US" sz="2000" i="1" dirty="0"/>
              <a:t> Street Active Feet</a:t>
            </a:r>
          </a:p>
          <a:p>
            <a:pPr lvl="1" eaLnBrk="1" hangingPunct="1">
              <a:buNone/>
            </a:pPr>
            <a:r>
              <a:rPr lang="en-US" sz="2000" dirty="0"/>
              <a:t>		725 Iredell Street, Durham</a:t>
            </a:r>
            <a:br>
              <a:rPr lang="en-US" sz="2000" dirty="0"/>
            </a:br>
            <a:r>
              <a:rPr lang="en-US" sz="2000" dirty="0"/>
              <a:t>	(919) 286-5101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Buying the Right Walking Shoe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74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8362"/>
          </a:xfrm>
        </p:spPr>
        <p:txBody>
          <a:bodyPr/>
          <a:lstStyle/>
          <a:p>
            <a:r>
              <a:rPr lang="en-US" dirty="0" smtClean="0"/>
              <a:t>We would like to thank…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2044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Our Sponsors</a:t>
            </a:r>
            <a:endParaRPr lang="en-US" dirty="0"/>
          </a:p>
        </p:txBody>
      </p:sp>
      <p:pic>
        <p:nvPicPr>
          <p:cNvPr id="1026" name="Picture 2" descr="D:\Tang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838" y="1828800"/>
            <a:ext cx="2514600" cy="1321542"/>
          </a:xfrm>
          <a:prstGeom prst="rect">
            <a:avLst/>
          </a:prstGeom>
          <a:noFill/>
        </p:spPr>
      </p:pic>
      <p:pic>
        <p:nvPicPr>
          <p:cNvPr id="4" name="Picture 2" descr="D:\B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5624" y="1828800"/>
            <a:ext cx="1905000" cy="1441980"/>
          </a:xfrm>
          <a:prstGeom prst="rect">
            <a:avLst/>
          </a:prstGeom>
          <a:noFill/>
        </p:spPr>
      </p:pic>
      <p:pic>
        <p:nvPicPr>
          <p:cNvPr id="1027" name="Picture 3" descr="D:\Clar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057400"/>
            <a:ext cx="3211850" cy="899691"/>
          </a:xfrm>
          <a:prstGeom prst="rect">
            <a:avLst/>
          </a:prstGeom>
          <a:noFill/>
        </p:spPr>
      </p:pic>
      <p:pic>
        <p:nvPicPr>
          <p:cNvPr id="1028" name="Picture 4" descr="D:\Reeb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981" y="3429000"/>
            <a:ext cx="2550319" cy="1295400"/>
          </a:xfrm>
          <a:prstGeom prst="rect">
            <a:avLst/>
          </a:prstGeom>
          <a:noFill/>
        </p:spPr>
      </p:pic>
      <p:pic>
        <p:nvPicPr>
          <p:cNvPr id="1029" name="Picture 5" descr="D:\Rockpor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429000"/>
            <a:ext cx="4114800" cy="990600"/>
          </a:xfrm>
          <a:prstGeom prst="rect">
            <a:avLst/>
          </a:prstGeom>
          <a:noFill/>
        </p:spPr>
      </p:pic>
      <p:pic>
        <p:nvPicPr>
          <p:cNvPr id="1030" name="Picture 6" descr="D:\Saks off 5th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876800"/>
            <a:ext cx="2777924" cy="1371600"/>
          </a:xfrm>
          <a:prstGeom prst="rect">
            <a:avLst/>
          </a:prstGeom>
          <a:noFill/>
        </p:spPr>
      </p:pic>
      <p:pic>
        <p:nvPicPr>
          <p:cNvPr id="1031" name="Picture 7" descr="D:\Sketcher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7517" y="4943475"/>
            <a:ext cx="3486150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Mike </a:t>
            </a:r>
            <a:r>
              <a:rPr lang="en-US" dirty="0" err="1" smtClean="0"/>
              <a:t>Sherk</a:t>
            </a:r>
            <a:r>
              <a:rPr lang="en-US" dirty="0" smtClean="0"/>
              <a:t>, PT,DPT</a:t>
            </a:r>
          </a:p>
          <a:p>
            <a:pPr lvl="1"/>
            <a:r>
              <a:rPr lang="en-US" dirty="0" smtClean="0"/>
              <a:t>919-304-5060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Gray Carpenter, PT,DPT,OCS,FAAOMPT </a:t>
            </a:r>
          </a:p>
          <a:p>
            <a:pPr lvl="1"/>
            <a:r>
              <a:rPr lang="en-US" dirty="0" smtClean="0"/>
              <a:t>336-538-7500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2772" name="Picture 3" descr="header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295400"/>
            <a:ext cx="579596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to Determine Your Arch 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2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/>
              <a:t>“Wet Test”-</a:t>
            </a:r>
            <a:r>
              <a:rPr lang="en-US" sz="3200" dirty="0" smtClean="0"/>
              <a:t>most common method </a:t>
            </a:r>
          </a:p>
          <a:p>
            <a:pPr lvl="1">
              <a:defRPr/>
            </a:pPr>
            <a:r>
              <a:rPr lang="en-US" sz="3200" dirty="0" smtClean="0"/>
              <a:t>Fill shallow pan with thin layer of water</a:t>
            </a:r>
          </a:p>
          <a:p>
            <a:pPr lvl="1">
              <a:defRPr/>
            </a:pPr>
            <a:r>
              <a:rPr lang="en-US" sz="3200" dirty="0" smtClean="0"/>
              <a:t>Wet sole of foot</a:t>
            </a:r>
          </a:p>
          <a:p>
            <a:pPr lvl="1">
              <a:defRPr/>
            </a:pPr>
            <a:r>
              <a:rPr lang="en-US" sz="3200" dirty="0" smtClean="0"/>
              <a:t>Step onto a piece of paper</a:t>
            </a:r>
          </a:p>
          <a:p>
            <a:pPr lvl="1">
              <a:defRPr/>
            </a:pPr>
            <a:r>
              <a:rPr lang="en-US" sz="3200" dirty="0" smtClean="0"/>
              <a:t>Does it look similar to any shown below?</a:t>
            </a:r>
          </a:p>
          <a:p>
            <a:pPr marL="849313" lvl="1" indent="-457200">
              <a:buFont typeface="Verdana" pitchFamily="34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5364" name="AutoShape 5" descr="data:image/jpg;base64,/9j/4AAQSkZJRgABAQAAAQABAAD/2wCEAAkGBhQSERUTExMVFRUUFxwWGBcWGBgfGhgYGxUYHhweFhoeICYhFyEkGhoXHy8gIycpLS0sGiAyNTAqNSYrLCkBCQoKBQUFDQUFDSkYEhgpKSkpKSkpKSkpKSkpKSkpKSkpKSkpKSkpKSkpKSkpKSkpKSkpKSkpKSkpKSkpKSkpKf/AABEIAH4AyQMBIgACEQEDEQH/xAAcAAEAAgMBAQEAAAAAAAAAAAAABwgEBQYDAgH/xABCEAACAQIDBQUEBgYKAwAAAAABAgMAEQQSIQUGBxMxIkFRYXEIMoGRFCNCUpKhYnJzscHCFRYkNUNTVIKisjPR8P/EABQBAQAAAAAAAAAAAAAAAAAAAAD/xAAUEQEAAAAAAAAAAAAAAAAAAAAA/9oADAMBAAIRAxEAPwCcaiDjVxQnwUqYTCMEcpnkksCQCSFVb9DoST6VL9Vm9oGMjaxJ+1DGR6dofvBoNhwt4tYv6fHBi52minPL7drox90g+uhHn5VK22eLOBw2M+hyM/NzKrFUuilrWzG/dcXtVa9x8AZto4WMdWmT5BgT+Qqc95+CAxe0jjBiQiO6u8eS57OW+Vs1tbd40v30EiT7w4ZJhh3niWZukZdQ5v0st761sKrtv/w22jidszPFC5SV1ZJr9hVyr1b7OW3TrppXabH4uSttj+jXgXIHMHMUsXLovvEdMpIOltAeulBKtKxsHtGKW/KkSTKbNkZWsfA2OlZNApSlBCHE/jZPh8VJhMEFTknK8rAMS/eFB0AHS5vqDW14NcVJsfI+FxZVpQueNwAMwB7QYDS4uCCPOoV3/S208aD/AKiT/ua6fgJhWfa6EXskUjN6FcuvxIoJ52dxEwM+KOEixCvMMwsA1iVvmAa1iQATp4Vv48UjMVV1LL7wBBI9R3VEG6XBTEYTagxbTRGKNpHQKWzksrBQwIsPeudT0864jcfYm0Itsc5oZlMMjviHZWAKdovdujZhewHU2oLN0qP+HnFyPak8sAgaEonMUls2ZQwBvZRlOq6a9fKu/Vri41BoP2lKUCvDHY+OFDJLIkaL1Z2CqPUnSveoC9pHaznEYbD3IRYzKR3FmYrc+gX8zQTFsXfXBYtzHh8TFK6i5VTrbxAPUelbuqYbr7XbC4yCdCQY5FOneMwuPO4uKmPijxZxuC2j9Hw5RYlSNrMgJfMLnU9B9nTwNBNlKi/e7jgmBxS4c4ZpLIjyMHAKl1DWUEa2BHUj4VJWDxayxpIhusih1PirAEfkaD2pSlArgeJHCeParxy80wyxrkJy5gy3uARcWsSdfOu+ryxOJWNGdyFVAWYnoABck/Cgjvh/wai2bOcS8xmkUEJ2cqpcanrqbXHlrXQbX4obNwxKyYuPMOqpdyD4HLex9agTiNxZn2hI0cTNFhRosYNi4+9KR1v93oK4Cgs1Jx/2YDoZ28xF/wCyK+dkb47GxsspgMcOLnRo+ZImR2LrbR+hPTvuarPSgsvwf4bYjZb4lsQ6Hm5VURkkEKWOY3At1sB61JlRhwL35fGYV8PMxabDWsxOrxH3b+JUjLf9WpPoFKUoIZ4g8C5cXjJMVhpo1ExDMjgizWsSCL3Btf1Jrp+FnC4bKV3kcSTygAlR2VUa5VvqbnUnyFd/UWcU+MgwDHC4UK+IA7bNqsVx0t9puht0HffpQSnXwwDAg2IOhHlVPNrb8Y7EtmmxUzeQcqo9FWwHyrAw23J4zdJ5UI1ursP3GgsnvHwvjj2diodmRCKefLc52uwWRWK5ieyCARbpW34abqS7PwKwTS8x8xc2vZM1uypPUDx8SairhtxylSVYNoPzInNhMfejJ++R7y+fUedT+rXFx30H7SlKBVf/AGksCwxWGlscrRFL20zK5Nr+jVYCsTaWzIZ0yTxpInXLIoIv469PWgqRuDsFsZtDDwqCRzFZ/JFILE+Ggt8RVrdpbq4TESLLNhopHWwDOgLAA3Av5Gok3j4t4LZzvDsrCQF9VeYKFS47ly2MmvmB61weM4z7VkN/pRTyREA/d++gmffDgth9oY36W80iZgokRQDmyi2jH3LqAOhrm8XuVtFNvJNCHTBwmPK+f6tYEjUFAt7nQMuW3f8AGuG2Xx02pCRmlSYfdlRdfiuU/nUwcP8AjFhtpEQyDkYg9EJusn7Nu8/onX1oMncXitDtPESwJC8ZjUsCxBzANbu906g2rua1Owd1cLgs/wBGhSLmMWYjqSTfUnWw7h0FbagVxvGCcpsbFlTYlFX4NIoPzBIrsq0G/wBsg4rZuKgUXZ4myjxZe0o/EooKd0pSgUpSgkfgHjzHtdVvYSxuh87DMPzWrOVVzgXhS+2ITrZEkY2/UI1+JFWjoFKUoMHbu0hh8NNOf8KJ5LeOVSbflVMMZi2lkeRzd3YsxPeSbn86uNvfgGnwGKiT3pIJFUeLFDYfE6VTRhY2NB+UpSgVangxvEcXsqIuSXgJgYnvyWy/8CtVWqwns2k/Q8T4c8W9eWL/AMKCX6UpQK4TjTt58LsqUxkhpWWHMOoD3LW/2qR8a7uo8477NaXZDlRflSJK36oup+Wa/wAKCr9KUoFekEzIyupKspDAjqCDcEehrzpQXG3H299N2fh8QfekjGb9dey3/IGt7Ud8Bpi2x4wfsySAemcn+NSJQKUpQVf4z7jHA40yov8AZ8SS6W6K/V08tTceR8qjyrg7/bpLtHBSYc6N70bfdkX3fgeh8iaqHisM0bsjizISrA9xBsR86DypSlBPPs3bCAjxOLI1ZhCvooDNb1JX8NTVXB8EcHy9jQHvkLufjIw/cBXeUClKUCqw8adxTgcYZ41/s+JJdSOiydXU+GvaHkfKrPVq95d3Isdhnw8y3Rx171buZfAg0FMKV0O+u5M+zMQYplupuY5B7si36jwPiO6ueoFWj4HbF5GyYm+1OzTH4nKv/FRVXKuBw5UDZWCt/p4/+ooOjpSlAr4mhV1KsAysCCCLggixBHfpX3Sghfez2d0kZpMDNyr3PKkuVB8FcaqPIg1Ge3OFG0sLcvhndR9uLtiw7zl1HxFW0pQUedCDYggjqD1r5q4e8W4eCxwIxGHRmP2wMrj0Ya/OoH4kcGJdnq2IgYzYYHtXH1kQPe9tGX9IfECgk72fv7pH7aT+WpKqNfZ+/ukftpP5akqgUpSgVVPjNgBFtjEhdA5WT4sgJ/O5q1lVT4z4wSbZxJBuFKp+GNQfzvQcRSlKC2HB2fNsbCeSsvykYVs9sb1/R8RymjuvIMvMzaB8xCoRbTNY2PjYd9ctwAxefZIX/LmkX5kN/NXb7S3egnz81M3Mi5LakXTNmtp0ObW41oNFHvwSk0mSMCFJH5eZ855cWfrly6+tZe3N6nhEhSJW5UKTHMxFw7EWFgelr1nw7txLmAz5HzBoy7GMhls10Omop/ViDlvGVZhIoRizsWKr7q5ibgCg1Mm+TpOYWSO6yxwlQz5mMmTtJdcthm6Ej3T5X9MPvujvIqoDkmjiBDg50d8mew92zq65Tr2fOtxPsSJxICp+tdZG1OrpkykeFii/KsaXdPDkKAmXIoUFCVPZZWBJHUgqDc66nxNBz3GjZCT7IxDMAWhAlQ96kML29VJHxqqtWh4z4oYfYkyXJMhSJSxJJvIGNz39lWqr1B+irc8L5A2yMEQb2hUfEaEfAiqi1Pvs5bxF4Z8Gx1ibmoP0W0YD0ax/3GgmalKUClKUClKUCtXvTMiYLEtJbIIZC1+lsh61sZZQqlmIVVFySbAAdST3VXzjBxdXFq2CwZvBf6yX/NIPup+hfv77eHUO89n7+6R+2k/lqSqjrgLFbY8Z+9JIR+O38KkWgUpSgVTHenHGbG4iU/bmdvm5q4m1ZcsErfdjc/JSapQ7XJPjrQfNKUoLAezZiL4XFJfRZla360dv5R8qmOoj9nHBFcDPIekk9h5hI16fFiPhUuUClKUClKUEFe0jt27YbCA+6DM49eyl/k9QjXecbsaZNs4gXuIwkY9BGp/exrg6BUi8Bsby9rot7CSN09TlzD8xUdV2XB8n+mcJb77fLlvQWxpQUoFKUoFYe1trRYaF55nCRxi7Mf8A7Uk6AeNZlQV7R+8DZ8Pg1JC5TM47mN8qX9LMfjQcjxH4uT7SYxR3hwoOiA9qTwMp7/1RoPPrUf0r9FBangrDl2LhvPOfnK9dzXL8McNk2Tgh4wK34hm/jXUUClKUHjjcPzI3T76svzBH8apVj8I0UrxsCGjYoQe4qSKu3UX8R+CiY+U4nDusM7e+GBySG2hNtVbpc2N/XqFbK98FgnmkWONS7uwVVXqSToBUm4f2dceXs8uHVe9gzH5DKL/lUq8P+EuG2YeZfnYi1uYwAC6aiNfs+t70G93H3bGAwMGG0zIt3I75GN2P4ifgBW9pSgUpSgUpSgq7x02YYtryuRpMqSL+EKfzQ/Oo+q0/Frh3/SeGBisMTDcxk6ZwfeQnuvoQe4jzNVh2hs2WCRopo2jdTYq4II+dBjVIvAbZhl2sj20hjeQnw0yj82qPoYGdgqKWZjYKoJJPgAOtWa4M8Pm2dhmknFsRiLFh3xoPdQ+fefgO6gkWlKUClKUCq5+0ZhSu0Yn7ngAHqrtf94qxlcVxR4eDauGAVgk8RLRMehv7yt5Gw17iPWgqjXph4S7Kii5YhQPMmw/Oukx/DHaULlGwUxt3opdT6Mtwa7/hJwfnGJTF42MxJCc0cbe87joWX7IHXXUm1BOGx8CIMPFEP8ONU/CoFZlKUGj2ltaUSSrFyxyIxK3MBOe+Y2WxGUWU3bXU9K08u+0vJLLGgdFeRwQxAQBDHoCDdhIht611GO2PDMQ0kasV0BPhe9j94X1sbivybY0L8zNGp5qqj6e8q3yg28Lmg0WK3hmQxLm/8nNJP0aXMBGqEAR57m+Y9q/lWJgt8Z5SMqITliblqjm4kW7nm3yplFzYjut1rqMJseKMgotit7EliRmtexJPXKPlX1g9lRRAiONVDWBAGhAFh+VBymz99JnWIWQtPHEylo3RUaRlHexMgFz0t9n71ZGK3tmhnSF1R1Vn50i3H1YiVgyrc2KlhmUk6C4roX2LCVVTEpVY+Uot0Ts9keA7K/IV+YfYcCWyxL2c1r6nt2zXJuTcAA38KDm8Nvs8kkEQ5SmaPV9WyysGZAFuLjIhvr1dfOvfZW3sTMI1DQh3h55Yo2UDNlCAZ7ntXJa+gtoa3mG2FBHGI0iRUVgwUDQMtspHpYW9KT7BgdERolKpoo1FgeoFu4946Gg5jCb7yyNmCgLzYoshja1pI4yS02bKti7W01GX71dtWJ/RUVmXlrZmVyANCyBAp+ARAP1RWXQKUpQKwdp7Cw+JFp4IpQOnMRWt6XGlZ1KDWbM3YwuGN4MNDEfFI1B+YF69MXtXJPHFlvzEd736ZMunxvWfWBtPY6TlSWdWS9mjYq1mFiL+BsPlQaLBb/B814SthEV7Qs/MK5gPNMwJHgaSb8MkKTPCqrKnMj+sFrB1BEht2bBg1xcda2Um5+GIAyEAPHIoDEZWiACZfAZRYjvub9a8k3LhEfLzzFQuRLyEmMZw31Z+zqq666KBQY2K3yyZAThznWV8/O+rtEUBUNl1Y5+ndavE7/C5+rHZy9jmDm9uFZL5Le6L2Jv3E1vINgorK7M7squgLtfsuULDp4oLfHxr5wO7kMUbxqGyuoVrsSbCMJoe7sqKDUYHfkSFVVEeR1jKiOQMt5M2jtbslQpJ0NwNK+5N9gkwhkhKsA4dgwKqwAKa/de9ge4kA1sZ914WC+8pRFRWViGXIbqQfvDx8zXx/VKAqyuGfmI8bs7Es4fLcsfHsrY91tKDFXe/M6RpH2ngEoLMAoYrn5ZsCb8u7XtTAbzTSxoyQKWeFcQV5lrI4ui3K6ubN5C3XWsjD7m4ZMhCHMjhxISTJ2VygF+pXL2cvS1ej7rxZI0VpEEUYhBRyCYwAArH7Q09etBrMHv6kkqqqplaVYlGcc3tRhsxjtoBqDr3V1dauPduFRlVSBzFlFj0ZAoFvAWUaetbSg//2Q=="/>
          <p:cNvSpPr>
            <a:spLocks noChangeAspect="1" noChangeArrowheads="1"/>
          </p:cNvSpPr>
          <p:nvPr/>
        </p:nvSpPr>
        <p:spPr bwMode="auto">
          <a:xfrm>
            <a:off x="63500" y="-582613"/>
            <a:ext cx="1914525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AutoShape 7" descr="data:image/jpg;base64,/9j/4AAQSkZJRgABAQAAAQABAAD/2wCEAAkGBhQSERUTExMVFRUUFxwWGBcWGBgfGhgYGxUYHhweFhoeICYhFyEkGhoXHy8gIycpLS0sGiAyNTAqNSYrLCkBCQoKBQUFDQUFDSkYEhgpKSkpKSkpKSkpKSkpKSkpKSkpKSkpKSkpKSkpKSkpKSkpKSkpKSkpKSkpKSkpKSkpKf/AABEIAH4AyQMBIgACEQEDEQH/xAAcAAEAAgMBAQEAAAAAAAAAAAAABwgEBQYDAgH/xABCEAACAQIDBQUEBgYKAwAAAAABAgMAEQQSIQUGBxMxIkFRYXEIMoGRFCNCUpKhYnJzscHCFRYkNUNTVIKisjPR8P/EABQBAQAAAAAAAAAAAAAAAAAAAAD/xAAUEQEAAAAAAAAAAAAAAAAAAAAA/9oADAMBAAIRAxEAPwCcaiDjVxQnwUqYTCMEcpnkksCQCSFVb9DoST6VL9Vm9oGMjaxJ+1DGR6dofvBoNhwt4tYv6fHBi52minPL7drox90g+uhHn5VK22eLOBw2M+hyM/NzKrFUuilrWzG/dcXtVa9x8AZto4WMdWmT5BgT+Qqc95+CAxe0jjBiQiO6u8eS57OW+Vs1tbd40v30EiT7w4ZJhh3niWZukZdQ5v0st761sKrtv/w22jidszPFC5SV1ZJr9hVyr1b7OW3TrppXabH4uSttj+jXgXIHMHMUsXLovvEdMpIOltAeulBKtKxsHtGKW/KkSTKbNkZWsfA2OlZNApSlBCHE/jZPh8VJhMEFTknK8rAMS/eFB0AHS5vqDW14NcVJsfI+FxZVpQueNwAMwB7QYDS4uCCPOoV3/S208aD/AKiT/ua6fgJhWfa6EXskUjN6FcuvxIoJ52dxEwM+KOEixCvMMwsA1iVvmAa1iQATp4Vv48UjMVV1LL7wBBI9R3VEG6XBTEYTagxbTRGKNpHQKWzksrBQwIsPeudT0864jcfYm0Itsc5oZlMMjviHZWAKdovdujZhewHU2oLN0qP+HnFyPak8sAgaEonMUls2ZQwBvZRlOq6a9fKu/Vri41BoP2lKUCvDHY+OFDJLIkaL1Z2CqPUnSveoC9pHaznEYbD3IRYzKR3FmYrc+gX8zQTFsXfXBYtzHh8TFK6i5VTrbxAPUelbuqYbr7XbC4yCdCQY5FOneMwuPO4uKmPijxZxuC2j9Hw5RYlSNrMgJfMLnU9B9nTwNBNlKi/e7jgmBxS4c4ZpLIjyMHAKl1DWUEa2BHUj4VJWDxayxpIhusih1PirAEfkaD2pSlArgeJHCeParxy80wyxrkJy5gy3uARcWsSdfOu+ryxOJWNGdyFVAWYnoABck/Cgjvh/wai2bOcS8xmkUEJ2cqpcanrqbXHlrXQbX4obNwxKyYuPMOqpdyD4HLex9agTiNxZn2hI0cTNFhRosYNi4+9KR1v93oK4Cgs1Jx/2YDoZ28xF/wCyK+dkb47GxsspgMcOLnRo+ZImR2LrbR+hPTvuarPSgsvwf4bYjZb4lsQ6Hm5VURkkEKWOY3At1sB61JlRhwL35fGYV8PMxabDWsxOrxH3b+JUjLf9WpPoFKUoIZ4g8C5cXjJMVhpo1ExDMjgizWsSCL3Btf1Jrp+FnC4bKV3kcSTygAlR2VUa5VvqbnUnyFd/UWcU+MgwDHC4UK+IA7bNqsVx0t9puht0HffpQSnXwwDAg2IOhHlVPNrb8Y7EtmmxUzeQcqo9FWwHyrAw23J4zdJ5UI1ursP3GgsnvHwvjj2diodmRCKefLc52uwWRWK5ieyCARbpW34abqS7PwKwTS8x8xc2vZM1uypPUDx8SairhtxylSVYNoPzInNhMfejJ++R7y+fUedT+rXFx30H7SlKBVf/AGksCwxWGlscrRFL20zK5Nr+jVYCsTaWzIZ0yTxpInXLIoIv469PWgqRuDsFsZtDDwqCRzFZ/JFILE+Ggt8RVrdpbq4TESLLNhopHWwDOgLAA3Av5Gok3j4t4LZzvDsrCQF9VeYKFS47ly2MmvmB61weM4z7VkN/pRTyREA/d++gmffDgth9oY36W80iZgokRQDmyi2jH3LqAOhrm8XuVtFNvJNCHTBwmPK+f6tYEjUFAt7nQMuW3f8AGuG2Xx02pCRmlSYfdlRdfiuU/nUwcP8AjFhtpEQyDkYg9EJusn7Nu8/onX1oMncXitDtPESwJC8ZjUsCxBzANbu906g2rua1Owd1cLgs/wBGhSLmMWYjqSTfUnWw7h0FbagVxvGCcpsbFlTYlFX4NIoPzBIrsq0G/wBsg4rZuKgUXZ4myjxZe0o/EooKd0pSgUpSgkfgHjzHtdVvYSxuh87DMPzWrOVVzgXhS+2ITrZEkY2/UI1+JFWjoFKUoMHbu0hh8NNOf8KJ5LeOVSbflVMMZi2lkeRzd3YsxPeSbn86uNvfgGnwGKiT3pIJFUeLFDYfE6VTRhY2NB+UpSgVangxvEcXsqIuSXgJgYnvyWy/8CtVWqwns2k/Q8T4c8W9eWL/AMKCX6UpQK4TjTt58LsqUxkhpWWHMOoD3LW/2qR8a7uo8477NaXZDlRflSJK36oup+Wa/wAKCr9KUoFekEzIyupKspDAjqCDcEehrzpQXG3H299N2fh8QfekjGb9dey3/IGt7Ud8Bpi2x4wfsySAemcn+NSJQKUpQVf4z7jHA40yov8AZ8SS6W6K/V08tTceR8qjyrg7/bpLtHBSYc6N70bfdkX3fgeh8iaqHisM0bsjizISrA9xBsR86DypSlBPPs3bCAjxOLI1ZhCvooDNb1JX8NTVXB8EcHy9jQHvkLufjIw/cBXeUClKUCqw8adxTgcYZ41/s+JJdSOiydXU+GvaHkfKrPVq95d3Isdhnw8y3Rx171buZfAg0FMKV0O+u5M+zMQYplupuY5B7si36jwPiO6ueoFWj4HbF5GyYm+1OzTH4nKv/FRVXKuBw5UDZWCt/p4/+ooOjpSlAr4mhV1KsAysCCCLggixBHfpX3Sghfez2d0kZpMDNyr3PKkuVB8FcaqPIg1Ge3OFG0sLcvhndR9uLtiw7zl1HxFW0pQUedCDYggjqD1r5q4e8W4eCxwIxGHRmP2wMrj0Ya/OoH4kcGJdnq2IgYzYYHtXH1kQPe9tGX9IfECgk72fv7pH7aT+WpKqNfZ+/ukftpP5akqgUpSgVVPjNgBFtjEhdA5WT4sgJ/O5q1lVT4z4wSbZxJBuFKp+GNQfzvQcRSlKC2HB2fNsbCeSsvykYVs9sb1/R8RymjuvIMvMzaB8xCoRbTNY2PjYd9ctwAxefZIX/LmkX5kN/NXb7S3egnz81M3Mi5LakXTNmtp0ObW41oNFHvwSk0mSMCFJH5eZ855cWfrly6+tZe3N6nhEhSJW5UKTHMxFw7EWFgelr1nw7txLmAz5HzBoy7GMhls10Omop/ViDlvGVZhIoRizsWKr7q5ibgCg1Mm+TpOYWSO6yxwlQz5mMmTtJdcthm6Ej3T5X9MPvujvIqoDkmjiBDg50d8mew92zq65Tr2fOtxPsSJxICp+tdZG1OrpkykeFii/KsaXdPDkKAmXIoUFCVPZZWBJHUgqDc66nxNBz3GjZCT7IxDMAWhAlQ96kML29VJHxqqtWh4z4oYfYkyXJMhSJSxJJvIGNz39lWqr1B+irc8L5A2yMEQb2hUfEaEfAiqi1Pvs5bxF4Z8Gx1ibmoP0W0YD0ax/3GgmalKUClKUClKUCtXvTMiYLEtJbIIZC1+lsh61sZZQqlmIVVFySbAAdST3VXzjBxdXFq2CwZvBf6yX/NIPup+hfv77eHUO89n7+6R+2k/lqSqjrgLFbY8Z+9JIR+O38KkWgUpSgVTHenHGbG4iU/bmdvm5q4m1ZcsErfdjc/JSapQ7XJPjrQfNKUoLAezZiL4XFJfRZla360dv5R8qmOoj9nHBFcDPIekk9h5hI16fFiPhUuUClKUClKUEFe0jt27YbCA+6DM49eyl/k9QjXecbsaZNs4gXuIwkY9BGp/exrg6BUi8Bsby9rot7CSN09TlzD8xUdV2XB8n+mcJb77fLlvQWxpQUoFKUoFYe1trRYaF55nCRxi7Mf8A7Uk6AeNZlQV7R+8DZ8Pg1JC5TM47mN8qX9LMfjQcjxH4uT7SYxR3hwoOiA9qTwMp7/1RoPPrUf0r9FBangrDl2LhvPOfnK9dzXL8McNk2Tgh4wK34hm/jXUUClKUHjjcPzI3T76svzBH8apVj8I0UrxsCGjYoQe4qSKu3UX8R+CiY+U4nDusM7e+GBySG2hNtVbpc2N/XqFbK98FgnmkWONS7uwVVXqSToBUm4f2dceXs8uHVe9gzH5DKL/lUq8P+EuG2YeZfnYi1uYwAC6aiNfs+t70G93H3bGAwMGG0zIt3I75GN2P4ifgBW9pSgUpSgUpSgq7x02YYtryuRpMqSL+EKfzQ/Oo+q0/Frh3/SeGBisMTDcxk6ZwfeQnuvoQe4jzNVh2hs2WCRopo2jdTYq4II+dBjVIvAbZhl2sj20hjeQnw0yj82qPoYGdgqKWZjYKoJJPgAOtWa4M8Pm2dhmknFsRiLFh3xoPdQ+fefgO6gkWlKUClKUCq5+0ZhSu0Yn7ngAHqrtf94qxlcVxR4eDauGAVgk8RLRMehv7yt5Gw17iPWgqjXph4S7Kii5YhQPMmw/Oukx/DHaULlGwUxt3opdT6Mtwa7/hJwfnGJTF42MxJCc0cbe87joWX7IHXXUm1BOGx8CIMPFEP8ONU/CoFZlKUGj2ltaUSSrFyxyIxK3MBOe+Y2WxGUWU3bXU9K08u+0vJLLGgdFeRwQxAQBDHoCDdhIht611GO2PDMQ0kasV0BPhe9j94X1sbivybY0L8zNGp5qqj6e8q3yg28Lmg0WK3hmQxLm/8nNJP0aXMBGqEAR57m+Y9q/lWJgt8Z5SMqITliblqjm4kW7nm3yplFzYjut1rqMJseKMgotit7EliRmtexJPXKPlX1g9lRRAiONVDWBAGhAFh+VBymz99JnWIWQtPHEylo3RUaRlHexMgFz0t9n71ZGK3tmhnSF1R1Vn50i3H1YiVgyrc2KlhmUk6C4roX2LCVVTEpVY+Uot0Ts9keA7K/IV+YfYcCWyxL2c1r6nt2zXJuTcAA38KDm8Nvs8kkEQ5SmaPV9WyysGZAFuLjIhvr1dfOvfZW3sTMI1DQh3h55Yo2UDNlCAZ7ntXJa+gtoa3mG2FBHGI0iRUVgwUDQMtspHpYW9KT7BgdERolKpoo1FgeoFu4946Gg5jCb7yyNmCgLzYoshja1pI4yS02bKti7W01GX71dtWJ/RUVmXlrZmVyANCyBAp+ARAP1RWXQKUpQKwdp7Cw+JFp4IpQOnMRWt6XGlZ1KDWbM3YwuGN4MNDEfFI1B+YF69MXtXJPHFlvzEd736ZMunxvWfWBtPY6TlSWdWS9mjYq1mFiL+BsPlQaLBb/B814SthEV7Qs/MK5gPNMwJHgaSb8MkKTPCqrKnMj+sFrB1BEht2bBg1xcda2Um5+GIAyEAPHIoDEZWiACZfAZRYjvub9a8k3LhEfLzzFQuRLyEmMZw31Z+zqq666KBQY2K3yyZAThznWV8/O+rtEUBUNl1Y5+ndavE7/C5+rHZy9jmDm9uFZL5Le6L2Jv3E1vINgorK7M7squgLtfsuULDp4oLfHxr5wO7kMUbxqGyuoVrsSbCMJoe7sqKDUYHfkSFVVEeR1jKiOQMt5M2jtbslQpJ0NwNK+5N9gkwhkhKsA4dgwKqwAKa/de9ge4kA1sZ914WC+8pRFRWViGXIbqQfvDx8zXx/VKAqyuGfmI8bs7Es4fLcsfHsrY91tKDFXe/M6RpH2ngEoLMAoYrn5ZsCb8u7XtTAbzTSxoyQKWeFcQV5lrI4ui3K6ubN5C3XWsjD7m4ZMhCHMjhxISTJ2VygF+pXL2cvS1ej7rxZI0VpEEUYhBRyCYwAArH7Q09etBrMHv6kkqqqplaVYlGcc3tRhsxjtoBqDr3V1dauPduFRlVSBzFlFj0ZAoFvAWUaetbSg//2Q=="/>
          <p:cNvSpPr>
            <a:spLocks noChangeAspect="1" noChangeArrowheads="1"/>
          </p:cNvSpPr>
          <p:nvPr/>
        </p:nvSpPr>
        <p:spPr bwMode="auto">
          <a:xfrm>
            <a:off x="63500" y="-582613"/>
            <a:ext cx="1914525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5413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138"/>
            <a:ext cx="8915400" cy="4525962"/>
          </a:xfrm>
        </p:spPr>
        <p:txBody>
          <a:bodyPr/>
          <a:lstStyle/>
          <a:p>
            <a:r>
              <a:rPr lang="en-US" dirty="0" smtClean="0"/>
              <a:t>High arches: Associated with </a:t>
            </a:r>
            <a:r>
              <a:rPr lang="en-US" dirty="0" err="1" smtClean="0"/>
              <a:t>underpronation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May notice walking on the outside of your foot</a:t>
            </a:r>
          </a:p>
          <a:p>
            <a:pPr lvl="1"/>
            <a:r>
              <a:rPr lang="en-US" dirty="0" smtClean="0"/>
              <a:t>Wet test: inner/middle part of foot does not appear</a:t>
            </a:r>
          </a:p>
          <a:p>
            <a:r>
              <a:rPr lang="en-US" dirty="0" smtClean="0"/>
              <a:t>Collapsed arches: Associated with </a:t>
            </a:r>
            <a:r>
              <a:rPr lang="en-US" dirty="0" err="1" smtClean="0"/>
              <a:t>overpronation</a:t>
            </a:r>
            <a:endParaRPr lang="en-US" dirty="0" smtClean="0"/>
          </a:p>
          <a:p>
            <a:pPr lvl="1"/>
            <a:r>
              <a:rPr lang="en-US" dirty="0" smtClean="0"/>
              <a:t>May notice foot collapses and walk more on the inside of foot</a:t>
            </a:r>
          </a:p>
          <a:p>
            <a:pPr lvl="1"/>
            <a:r>
              <a:rPr lang="en-US" dirty="0" smtClean="0"/>
              <a:t>Wet test: Foot appears large with no definite arch shape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Determining Your Foot Type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627209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42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925" y="9144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Shoe shop later in the afternoon</a:t>
            </a:r>
          </a:p>
          <a:p>
            <a:pPr lvl="1" eaLnBrk="1" hangingPunct="1"/>
            <a:r>
              <a:rPr lang="en-US" dirty="0" smtClean="0"/>
              <a:t>Feet swell/sweat during the day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Toe box</a:t>
            </a:r>
          </a:p>
          <a:p>
            <a:pPr lvl="1" eaLnBrk="1" hangingPunct="1"/>
            <a:r>
              <a:rPr lang="en-US" dirty="0" smtClean="0"/>
              <a:t>Should be able to easily wiggle toes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Heel should fit snuggly</a:t>
            </a:r>
          </a:p>
          <a:p>
            <a:pPr marL="109537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Your feet widen with age, so measure them each time you try on new shoes</a:t>
            </a:r>
          </a:p>
          <a:p>
            <a:pPr lvl="1" eaLnBrk="1" hangingPunct="1"/>
            <a:r>
              <a:rPr lang="en-US" dirty="0" smtClean="0"/>
              <a:t>Buy </a:t>
            </a:r>
            <a:r>
              <a:rPr lang="en-US" dirty="0"/>
              <a:t>shoes based on the LARGEST foot</a:t>
            </a:r>
          </a:p>
          <a:p>
            <a:pPr lvl="1" eaLnBrk="1" hangingPunct="1"/>
            <a:r>
              <a:rPr lang="en-US" dirty="0"/>
              <a:t>Different brands may result in different sizes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Determining the Right Fit for Any Shoe</a:t>
            </a:r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3021724" cy="359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AutoShape 2" descr="http://groups.yahoo.com/group/BlueDanube">
            <a:hlinkClick r:id="rId4" tooltip="http://groups.yahoo.com/group/BlueDanube"/>
          </p:cNvPr>
          <p:cNvSpPr>
            <a:spLocks noChangeAspect="1" noChangeArrowheads="1"/>
          </p:cNvSpPr>
          <p:nvPr/>
        </p:nvSpPr>
        <p:spPr bwMode="auto">
          <a:xfrm>
            <a:off x="34925" y="-76199"/>
            <a:ext cx="5146675" cy="19811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Many shoes are narrower than your foot, especially in the front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Check this by tracing foot on piece of paper</a:t>
            </a:r>
          </a:p>
          <a:p>
            <a:pPr lvl="1" eaLnBrk="1" hangingPunct="1"/>
            <a:r>
              <a:rPr lang="en-US" dirty="0" smtClean="0"/>
              <a:t>Compare the tracing with the sole of your shoe.</a:t>
            </a:r>
          </a:p>
          <a:p>
            <a:pPr lvl="1" eaLnBrk="1" hangingPunct="1"/>
            <a:r>
              <a:rPr lang="en-US" dirty="0" smtClean="0"/>
              <a:t>A shoe that is too narrow (tracing is wider than the sole) may lead to foot and other lower extremity joint pain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Choosing the Right Fit</a:t>
            </a:r>
            <a:endParaRPr lang="en-US" dirty="0"/>
          </a:p>
        </p:txBody>
      </p:sp>
      <p:pic>
        <p:nvPicPr>
          <p:cNvPr id="31748" name="Picture 2" descr="Trace your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267200"/>
            <a:ext cx="46339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648200" y="6248400"/>
            <a:ext cx="2016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Lucida Sans Unicode" pitchFamily="34" charset="0"/>
              </a:rPr>
              <a:t>http://www.footcaredirect.com/shoes.html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www.examiner.com/images/blog/wysiwyg/image/paul-smith-s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38400"/>
          </a:xfrm>
        </p:spPr>
        <p:txBody>
          <a:bodyPr/>
          <a:lstStyle/>
          <a:p>
            <a:pPr eaLnBrk="1" hangingPunct="1"/>
            <a:r>
              <a:rPr lang="en-US" dirty="0" smtClean="0"/>
              <a:t>Bring the socks you plan to wear with the shoes</a:t>
            </a:r>
          </a:p>
          <a:p>
            <a:pPr lvl="1" eaLnBrk="1" hangingPunct="1"/>
            <a:r>
              <a:rPr lang="en-US" dirty="0" smtClean="0"/>
              <a:t>Hose, trouser socks, &amp; athletic socks differ in bulk and affect the fit</a:t>
            </a:r>
          </a:p>
          <a:p>
            <a:pPr eaLnBrk="1" hangingPunct="1"/>
            <a:r>
              <a:rPr lang="en-US" dirty="0" smtClean="0"/>
              <a:t>If you have wide feet, consider brands that offer width sizes (ex: 8W)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marL="109537" indent="0" eaLnBrk="1" hangingPunct="1">
              <a:buNone/>
            </a:pPr>
            <a:endParaRPr lang="en-US" dirty="0"/>
          </a:p>
          <a:p>
            <a:pPr marL="109537" indent="0" eaLnBrk="1" hangingPunct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Considerations for Shoe Shopping</a:t>
            </a:r>
            <a:endParaRPr lang="en-US" dirty="0"/>
          </a:p>
        </p:txBody>
      </p:sp>
      <p:sp>
        <p:nvSpPr>
          <p:cNvPr id="22533" name="AutoShape 2" descr="data:image/jpg;base64,/9j/4AAQSkZJRgABAQAAAQABAAD/2wCEAAkGBhAQEBQSERIVFRAWFRQRFBgWFhUSFhkXFBUWFxUUFRQYGyYeGBkjGhcUHy8gIycpLCwsFx8xNTAqNSYrLCkBCQoKDgwOGg8PGiklHyUsLCwsNC0sLiwtLSwsLCwsLCkpKSwsLCksMCosKSwsLCwsLywsKSwpLCwsLCwsLDQpLP/AABEIAOEA4QMBIgACEQEDEQH/xAAcAAEAAQUBAQAAAAAAAAAAAAAABgEDBAUHAgj/xABFEAABAwIDBAYGBwYDCQAAAAABAAIDBBEFEiEGMUFRIjJhcYGhBxNCkbHBFFJigpLR8CMzcqLh8RU0QxYkVGNzk8LS4v/EABkBAQADAQEAAAAAAAAAAAAAAAACAwQBBf/EADERAAIBAgQCCAYDAQEAAAAAAAABAgMRBBIhMRNBIjJhcYGRobEFFFHR4fAzYsFCI//aAAwDAQACEQMRAD8A7iiIgCIiAIiIAiKhQAuVPWDmFz3GsLxAyvInYGlziBd5sL6bhyWrZhFbrmnaeVsyg+JyiX2oc6np+Tq90uuXCgrm9WcficFkRVeKM3Sg9ma/xC5mlziHClymjpSLn8W1WJM60cb/ABA8ws2D0hOH76lkb2ss8Lub6kMn0aZM0UfpNu6GTT1uQ8pAWfHRbmnrY5BeN7XD7Lg74KV0RcWty+iXRdIhERAEREAREQBERAEREAREQBERAEREAREQBUKqhQHNtoKmcTyf75lAc6zWshAAvoOkCTw1JWqFXP8A8ZfX6kPHuCmGMbJwvke857uJcekALnlotO7ZGIbg/wDECPgs7lVv/IvM9WMcA4q8Ne41TKypA/zLTx1jZ8ivQrau372I98dvg5ZztlWc3+X5KxLsqOD3e66KVflNeaO8L4e/+beDMd2I1Q4QuH32fmrbsblHWp7j7EjT5OAVx+zz29WThxBCwajDKlu4h3iPmpcTErtIfJYCXVlbxse3Y/Af3jJWc88ZI97bheYK2lef2UjM32SGO+RCwJpahnWjP4T8lramqjfpJED32PxC58w114L2Iv4XzpVH7kzpMWq2G0dTJbk4iUfzX08VPdmqyoliJnyE3sHNBbfndtzYjTceK4nh9FTueAwGN9xlcwmM37HDTwOi7rgVG+GnjjkfneG9J2UNud+oGl9w05K2NSE+qmjLWw9Wi1xGmmZ6IikUBERAEREAREQBERAEREAREQBERAEREAREQEbxkVWc+rtl4asHx1Woc6uHAEfcOnvWm27qqptW8RzPazokAPIA6IO7vUWGJVw/1nW7XX+KwzoUW229T2KSrqCtTTXcdA+kVg3x/wAt/gvP+KzN60R9zgoU3Ha5p65tf7J49yux7YVjbDee1v5FQ+VpPZnXUmutS9yWHHh7TP14q2cSp3cwe0WWgdt08D9rC1w7P/oLy3auhk0ewsPiB/LcIsLKPUl62K3VovrQaN45sTuq8e/9fq6t/wCFh3I961Alo5TaOax5Xa4/IrLpcKff9nMN/NzPlZWL5qGzv6kMmHltK3oSLAdkYnStkdGBkId0dASNwI3EKdLVbN0sjIB6zrkk8N3DUb1tVqg21eS1MVVu+W90giIplQREQBERAEREAREQBERAEREAREQBERAEREBDdqdk6eeV0jzLmcG9WV7G6C2jRpwUak2JgF7ST/8Advb3gqabR1/q32y36IO+3E9ijz8VF+r5/wBFNVsMladr9weHx76VJu3LX8mldsdvtUSA79RG63LgFiy7K1APRmjd/Ewt7N7Sf0VIf8SbrcG69/TIzxse3TxUrYWe1iPF+J0dXm9yG1uGVTBrDnH/AC3B3L2XWP8AZaCoMQPTa6N3JzXR/EWXT5Tf9eX65BYdQ0HQi45HXyK68FB6xdjsfjFbarFS70czdRNdq11/cVtdmMOndPGyJ7mlzg3okjed9t3b4KRT7O0sh6ULL8wMh97bFSjYXYyKGX6Qx0nRBAa52dt3C1+kLggdqrlhp09b6F8cfh6umRp9jJ7GywA5AD3L0iKJSEREAREQBERAEREAREQBERAEREAREQBERAEREBGdqMMkkeHNcwDLazg7mdbg/JRmTCJxwjPDRzh8Wrb7Xbf0tHUeonZLfI14cwNcLOJFiMwPBayl9IGFy7qjIeUjXM87W81nmqN+nF95tpYmvBJRloYjqaW2sT/u5X+QN/JYpnANibHk4FhI7ipTE+KYD1MrHi1+i5rvgV4qaQkdJtx4O94VfBw8+rO3eaY4+tHrJMirpCNxVp1Y8cTbt1/utpWYPDe+TIfsksHeLG3ktdJhH1ZD95rH+Yt8VNYWtDWnL1EsXh6v8kPS5WmxA3F2g92i6jgMOWBmliRmPj/Rc6wTZ6V8rRdjm3F+s024m2vxXVGNAAA3DRXQlX6tVmCvTwyalRWp6REUygIiIAiIgCIiAIiIAiIgCIiAIiIAiIgCIiAIiIDSY7slRVhzVEDHvtbMRZ1huGYWNtSohifoaoX/ALp0kR7HZx7n3Pms/G9sp4KqRjcro2m1nDkBezhrvvzV+i9IMD7CVrmHdfrt8tfJZpSi3vY9H5CuoKajdPXQ5/X+h6ridmglY+2ovmid7xceawDLj1FvExYOY9e336my7VBicMovHIx3YHC/u3qkwUXFvez7zNrF2aaOLD0qVTNJoIz+KMnwNx5LJg9KVM795TSD+BzXjzyrp1XQxv6zGnvAPxC1Mux1DKelTRH7jR5gKKhbZW7mHLtMv0dY7TVnrHQtkBYGg525R072sbm/VKm61Wz2AU9HGWwRtjDjnda+ptYE37FtVrje2vqUPcIiKRwIiIAiIgCIiAIiIAiIgCIiAIiIAiIgCIiAKhKqtTtTi5paWSVts4Aay+vScbDTjxPggRCsd2HkmkfPR1Ae5znPdG+zSC43IB3DuIHeodXevpnZKiJzHdotftB3HwKmmHbfUlQ4Cqb6ibhLHfL4ne3xuO1SSYPdHZ7WVVO4XBAaTbnbc7vCzSinuj1KGIqU9IS8H+29jkgrGnUOty4FZMO0FSzqTv8AxX8jdSmv2RwqW+VzoHHhctA+6+49xWol9HNNbSuFu1rD8HKnIuTN7x8mrVKd/wB8TXnbGtH+rfvaz8ldodsKwvA9YNSB1Gfkvf8AsJRA2dVyP7GNHyzKQbNbEUImYWx1DiCHXf0W6a3OgvrwU1H+xnniIWvwl++B0imBDGh2rrC/fbVXERbDxAiIgCIiAIiIAiIgCIiAIiIAiIgCIiAIiIAiIgChu07qbEXvo46hoqYTmdGdLktBuDxsDvF7XN1vto8ejooHSv1O5rb2LnHcB5nuCg9Qygxpoe0mKsZ0muBDZmEcQR123/QKrqTjHSWxbTzReaJCsXwGancWvaQRzGveCNCO0LzhG0lTSH9hIQ29ywjMw/dOniLKWy49NS2psYZ62nJtHVMadOXrANWntHmsbFtghI0TUrhNERmaWEZrHsGjvDVQd467o2Lh1tui/o9vB/cN9KZItNSseeJDreTgfisWo9JMXsUTL83OHwDPmtK7ZCqJsI3k/wDTd5rMg2Amtmlc2JnN7g3y1Ubp8g6E4bu3iWqr0k1h0jbFGOGVlyOzU/Jbn0fY/V1FdGJpnubd2l8rdGu9kWC030TCotHTunkv1KdhkPv1AUw2NlmM0Zgw9kEGYZ5J3l0xbxyMF8pPaVYr89CmappPW77PuzpiIitMgREQBERAEREAREQBERAEREAREQBERAEREAVuedrGlziA1oLnE7gALklXFzn0q7SljRSsOpAfLblfos+Z8EOpXZDNuNrXVs5IuIm3bGOy/WPafyHBRyCodG4OY4teDcOFwR3EK251+9UCrepoWh0bZ/bWKqZ9GrQ27hlDnAZH39lwOjT5HsVZdkquieX4ZPljdqYXnMy/YSD569q5wVIsL2zqoIjH6zSxDMwzFvaCeHZr4KhRnTfQ2+j/AMOuz3JQ2LG5haapihbxMbAXdvSOgWmrqPC4SXVdU6pkGpDnulP4G6BReuxGtqjaSV7hoN+Vvg0aE9y2WEejapmsXNyt+10PLreQXZTlzdu4Knzt5l6p9IcMIy0VK1o4OfZv8jfmVqjjuKVrgwyPAduYwFgP3GdJ3muiYV6MaaPWQlx5DoD33zH3qWYXhcEAtFG1g42Aue87z4qCWt0vFh5Vu792hucHlkfTxOlbllLG5xp1rdLcTxusxYdNVtuGFwzG9hffYXIHPTVZi2J3Rme4REXTgREQBERAEREAREQBERAEREAREQBERAUJXzvtNiRnqJJXal73FvdezR7gPcvoKtYTG8N6xY4DvLTZfNVX1u3costplsBAF6jKEfr5qJYeTa3YsnBsLkqpQ1rSbnKOANu3gBxP5rGpaN9RIGR3te2guTfTQczw/uu07KbLto4hcAykankPqjs+J1VU5cluSVl0n4FvAdlIqYAkB0ttXWGnY0ey3u8VuwLL1K4NFyoPj22z3SfR6Fhln3XGrG8787e4KEY8kRlJvVkpxPHIKdhdI9rWjmbf3UNqNuKusLmYfAS0aGaToRN7dd/60KxoNmGNd62ukNTU78mb9m3sJ49wsFu4aCapsGgNiGgA6LB3NG9clOMXbd+hfTw0pLNLoowMDoxDUMnlkfV1oNmuNxFHm0LYWDebEi9gNdy6203CimH0EVMOj0pOLjv/AKBZ+C7SxTTOp2uzSMbmJG7eAW35i4U6VVyllf4RTiFTSWRee7N6iItRlCIiAIiIAiIgCIiAIiIAiIgCIiAIiIAuP7f+j+WOV89OwvhcS5waLuYTqejxbe5uN3guwIuHU7Hy29pbv37laZKZXZGeJ7vl8V9J4zspR1bSJ4WuJFsw6D/B7bFRrBvRJSUk/rWOe4DpNa/KbHhdwAuBwFt+pvYKMk0tC2Mot6mLsFskKaMSyD9qRoDvaDxP2j5DTmpbNK1oubWV2aAtF1zTaLGpsQqXUFK7LG2/0mXg1o3tv36dp04FUqD28zrlmdzzjmO1GJTmlozlib+/m1AA5A8u7U92qy6Kjipmepphv0fJ7bz8h2K9TwMYxtNSstGPxSO+s4/mpNheDNgbmdYyfDsH5qmc83RhoubN8KcaCz1NZcka/DtngOnN3hv/ALfktjU1jWNJuGsA7tByVnF8WZCwvkNgP1YDiVzvF8akqrve71dKDbmT2Ae07s3DiqYRdTSOkfrzZnrV230tXyRm45ta+cuip3ZYwCZJCbADnfgPM8FgbP1jmSMdDdsTHB5cdHSOHF3Jups3tJOq1whMthlyQA3ay9ySPaefaPw4LZ0FJLPIIKfR+mZ28RMPtkcXfVbxOu4Fb6cI0432R59ao1LKtZvyR2jDq9k8bZGG4NwewtNnNPaCCPBZS1GCxxU8cdOzRrW2brc+J4km5vxN+a26tTurkrW0CIi6AiIgCIiAIiIAiIgCIiAIiIAiIgCIiAIiIDy9gIsdxUTm2IipoHx0bMrXvMkguXOdyGYm5A4BS5FGUcysTpzcJKS5EawvBxTMzO1kO88vsj81jY3jTIGZ3nsA4k8gFIcUZaNz7E5Wl1hqTYX0HNcara107jUVN/VglsbOLz9RvZuzOWKVBuVn1V6lk67k77yZWvr3VJ9fOSIQSI2De4/Vb83LHjpnSuD5BZo0YwaNaOQHz4q/T07pXCSW3JrQLNaODWjgFliGWaUQQAesIu929sTD7bu0+y3itUYpLM9EjLUqOD4dPWb3f0/fQsQUUlRIIYOtpnda7Y2ncSOLjwb47lOaDD4aCHKwdLUknVznHe5x4k/0CysLwiKihDWC+8knVznHe5x4krAmY6V9yVG+fpy25InSpKmrLfmy5Q1Je8uJ3akrebNY+2rY8tHUeWX4OHAjwUM2hryxraaAXlk6Om8A6f0W0qMuGUBaHAOsW35yPBu7uaAT3MVcq7izcqC4d3u9v9ZOUXP37cS4fh1PNUtMkkjuq45Xhjs72626zWerBvz3qc0VWJY2SNBAc0OAOhFxuK17GJovoqAqqHAiIgCIiAIiIAiIgCIiAIiIAiIgCIiAIqXS6Aquc7Z7LWqGzD9zls1oFg11yXADtJLr966LdYuKUgliey1yQcvDpDdrw1Sye5yTkk8m9jkrvWFwhhaHTP6o9lrdxkfyaPOwCnuAYDHRw77vJzyPd1nvO9x+AHALG2W2ZNMwyzWNTJZ8p3hturEw/UYNO03Kyquvzmw6o/V1Q/8A0lmfVWxGhSVKP9nuW6uUvNzu5LFqqgRRueeA954Ad6yLLQVJdWTiFh6DTcnhp1neG4KupPmelhqKqS12WrMnZDCnSSvrJd5JbH37iR2AaDtJWLWu/wASrxGP8pT9KQ8HWd1b/bc238EbvrrZ7V4w2jpcrDlJaY2W3taB0n94G77TgoniMhoMJffo1FSbOtoRnaBlH8EYDfFQwsOJNzeyJ4mrfpLnouxCK+O4qLX+hU+77Wty632iL/wtA4rrVdWR00Je7RrRp8goN6IMLEFF6wjpynP4W0HuyqnpVxYtiawG19T77LRKd7sop0lKSg9lq/f8GqO2swmc+N5aCTodW/hOikGF+kobp2jsLNPe0n5rkTcTy6cTx4BeX4kBuNyprRWOTam7s+jcNxiGobeJ4dbeNxHeCs1fOeB7VS08zJGOOhBtzHFpHIi6+io33APMA+9SM8lY9IiLpEIiIAiIgCIiAIiIChVF6RAUVLL0iA8ZVTIripZducLRYvJar+VeSxduDUYtUENyjj+rKP5lLK3DBKLE27lpajZOQ9WUfeb+RCrmnLYnF2I3jmM+rZkaem4HwHE+OoWy2bpPUwhzh+0kAJ5hvsj5rDZ6Oqn14lkljkAObLZzAbbgd+g5LPxjA8Skjc2L1LXOFs3rHXAO/KMm+2l+Cw1qVSWiR6fGpQpqnB9r+xEq+tFfXhmhhjOY9rIzcfjk8mhaDbvE/pVbHTNNwyzTb6ziC/3C3mpZhWw+I0rH5YoXyvNy71pA00Y0Ny9UDhfXVazAvRfiEFR9IkbFJJcnpPsLk3J03rdGHDpZI7mGU1Opd7I6DhDBDBHGODR+v1yXNPShiwfNlvo2zfcNfNTafDcaI6DaVvi93/kopWeifEZ3l8skRcbk6njv0AVfDehOFZLNJ7s5wJu1VD78F0mD0Jz+1PGO5rj+S2lJ6EoR+8mc7uaB8bq3KU50c+2NwY1dZFEBcFwdJbgxpu8k8NNO8gL6SatFs/shT0YtE21954nvW9AXbWIN3KoiIcCIiAIiIAiIgCIiAIiIAiIgCIiAIiIChREQBERdOFFQIiHD0FQoi4dYVURAVREQ6EREAREQBERAf//Z"/>
          <p:cNvSpPr>
            <a:spLocks noChangeAspect="1" noChangeArrowheads="1"/>
          </p:cNvSpPr>
          <p:nvPr/>
        </p:nvSpPr>
        <p:spPr bwMode="auto">
          <a:xfrm>
            <a:off x="63500" y="-1039813"/>
            <a:ext cx="2143125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2534" name="AutoShape 4" descr="data:image/jpg;base64,/9j/4AAQSkZJRgABAQAAAQABAAD/2wCEAAkGBhAQEBQSERIVFRAWFRQRFBgWFhUSFhkXFBUWFxUUFRQYGyYeGBkjGhcUHy8gIycpLCwsFx8xNTAqNSYrLCkBCQoKDgwOGg8PGiklHyUsLCwsNC0sLiwtLSwsLCwsLCkpKSwsLCksMCosKSwsLCwsLywsKSwpLCwsLCwsLDQpLP/AABEIAOEA4QMBIgACEQEDEQH/xAAcAAEAAQUBAQAAAAAAAAAAAAAABgEDBAUHAgj/xABFEAABAwIDBAYGBwYDCQAAAAABAAIDBBEFEiEGMUFRIjJhcYGhBxNCkbHBFFJigpLR8CMzcqLh8RU0QxYkVGNzk8LS4v/EABkBAQADAQEAAAAAAAAAAAAAAAACAwQBBf/EADERAAIBAgQCCAYDAQEAAAAAAAABAgMRBBIhMRNBIjJhcYGRobEFFFHR4fAzYsFCI//aAAwDAQACEQMRAD8A7iiIgCIiAIiIAiKhQAuVPWDmFz3GsLxAyvInYGlziBd5sL6bhyWrZhFbrmnaeVsyg+JyiX2oc6np+Tq90uuXCgrm9WcficFkRVeKM3Sg9ma/xC5mlziHClymjpSLn8W1WJM60cb/ABA8ws2D0hOH76lkb2ss8Lub6kMn0aZM0UfpNu6GTT1uQ8pAWfHRbmnrY5BeN7XD7Lg74KV0RcWty+iXRdIhERAEREAREQBERAEREAREQBERAEREAREQBUKqhQHNtoKmcTyf75lAc6zWshAAvoOkCTw1JWqFXP8A8ZfX6kPHuCmGMbJwvke857uJcekALnlotO7ZGIbg/wDECPgs7lVv/IvM9WMcA4q8Ne41TKypA/zLTx1jZ8ivQrau372I98dvg5ZztlWc3+X5KxLsqOD3e66KVflNeaO8L4e/+beDMd2I1Q4QuH32fmrbsblHWp7j7EjT5OAVx+zz29WThxBCwajDKlu4h3iPmpcTErtIfJYCXVlbxse3Y/Af3jJWc88ZI97bheYK2lef2UjM32SGO+RCwJpahnWjP4T8lramqjfpJED32PxC58w114L2Iv4XzpVH7kzpMWq2G0dTJbk4iUfzX08VPdmqyoliJnyE3sHNBbfndtzYjTceK4nh9FTueAwGN9xlcwmM37HDTwOi7rgVG+GnjjkfneG9J2UNud+oGl9w05K2NSE+qmjLWw9Wi1xGmmZ6IikUBERAEREAREQBERAEREAREQBERAEREAREQEbxkVWc+rtl4asHx1Woc6uHAEfcOnvWm27qqptW8RzPazokAPIA6IO7vUWGJVw/1nW7XX+KwzoUW229T2KSrqCtTTXcdA+kVg3x/wAt/gvP+KzN60R9zgoU3Ha5p65tf7J49yux7YVjbDee1v5FQ+VpPZnXUmutS9yWHHh7TP14q2cSp3cwe0WWgdt08D9rC1w7P/oLy3auhk0ewsPiB/LcIsLKPUl62K3VovrQaN45sTuq8e/9fq6t/wCFh3I961Alo5TaOax5Xa4/IrLpcKff9nMN/NzPlZWL5qGzv6kMmHltK3oSLAdkYnStkdGBkId0dASNwI3EKdLVbN0sjIB6zrkk8N3DUb1tVqg21eS1MVVu+W90giIplQREQBERAEREAREQBERAEREAREQBERAEREBDdqdk6eeV0jzLmcG9WV7G6C2jRpwUak2JgF7ST/8Advb3gqabR1/q32y36IO+3E9ijz8VF+r5/wBFNVsMladr9weHx76VJu3LX8mldsdvtUSA79RG63LgFiy7K1APRmjd/Ewt7N7Sf0VIf8SbrcG69/TIzxse3TxUrYWe1iPF+J0dXm9yG1uGVTBrDnH/AC3B3L2XWP8AZaCoMQPTa6N3JzXR/EWXT5Tf9eX65BYdQ0HQi45HXyK68FB6xdjsfjFbarFS70czdRNdq11/cVtdmMOndPGyJ7mlzg3okjed9t3b4KRT7O0sh6ULL8wMh97bFSjYXYyKGX6Qx0nRBAa52dt3C1+kLggdqrlhp09b6F8cfh6umRp9jJ7GywA5AD3L0iKJSEREAREQBERAEREAREQBERAEREAREQBERAEREBGdqMMkkeHNcwDLazg7mdbg/JRmTCJxwjPDRzh8Wrb7Xbf0tHUeonZLfI14cwNcLOJFiMwPBayl9IGFy7qjIeUjXM87W81nmqN+nF95tpYmvBJRloYjqaW2sT/u5X+QN/JYpnANibHk4FhI7ipTE+KYD1MrHi1+i5rvgV4qaQkdJtx4O94VfBw8+rO3eaY4+tHrJMirpCNxVp1Y8cTbt1/utpWYPDe+TIfsksHeLG3ktdJhH1ZD95rH+Yt8VNYWtDWnL1EsXh6v8kPS5WmxA3F2g92i6jgMOWBmliRmPj/Rc6wTZ6V8rRdjm3F+s024m2vxXVGNAAA3DRXQlX6tVmCvTwyalRWp6REUygIiIAiIgCIiAIiIAiIgCIiAIiIAiIgCIiAIiIDSY7slRVhzVEDHvtbMRZ1huGYWNtSohifoaoX/ALp0kR7HZx7n3Pms/G9sp4KqRjcro2m1nDkBezhrvvzV+i9IMD7CVrmHdfrt8tfJZpSi3vY9H5CuoKajdPXQ5/X+h6ridmglY+2ovmid7xceawDLj1FvExYOY9e336my7VBicMovHIx3YHC/u3qkwUXFvez7zNrF2aaOLD0qVTNJoIz+KMnwNx5LJg9KVM795TSD+BzXjzyrp1XQxv6zGnvAPxC1Mux1DKelTRH7jR5gKKhbZW7mHLtMv0dY7TVnrHQtkBYGg525R072sbm/VKm61Wz2AU9HGWwRtjDjnda+ptYE37FtVrje2vqUPcIiKRwIiIAiIgCIiAIiIAiIgCIiAIiIAiIgCIiAKhKqtTtTi5paWSVts4Aay+vScbDTjxPggRCsd2HkmkfPR1Ae5znPdG+zSC43IB3DuIHeodXevpnZKiJzHdotftB3HwKmmHbfUlQ4Cqb6ibhLHfL4ne3xuO1SSYPdHZ7WVVO4XBAaTbnbc7vCzSinuj1KGIqU9IS8H+29jkgrGnUOty4FZMO0FSzqTv8AxX8jdSmv2RwqW+VzoHHhctA+6+49xWol9HNNbSuFu1rD8HKnIuTN7x8mrVKd/wB8TXnbGtH+rfvaz8ldodsKwvA9YNSB1Gfkvf8AsJRA2dVyP7GNHyzKQbNbEUImYWx1DiCHXf0W6a3OgvrwU1H+xnniIWvwl++B0imBDGh2rrC/fbVXERbDxAiIgCIiAIiIAiIgCIiAIiIAiIgCIiAIiIAiIgChu07qbEXvo46hoqYTmdGdLktBuDxsDvF7XN1vto8ejooHSv1O5rb2LnHcB5nuCg9Qygxpoe0mKsZ0muBDZmEcQR123/QKrqTjHSWxbTzReaJCsXwGancWvaQRzGveCNCO0LzhG0lTSH9hIQ29ywjMw/dOniLKWy49NS2psYZ62nJtHVMadOXrANWntHmsbFtghI0TUrhNERmaWEZrHsGjvDVQd467o2Lh1tui/o9vB/cN9KZItNSseeJDreTgfisWo9JMXsUTL83OHwDPmtK7ZCqJsI3k/wDTd5rMg2Amtmlc2JnN7g3y1Ubp8g6E4bu3iWqr0k1h0jbFGOGVlyOzU/Jbn0fY/V1FdGJpnubd2l8rdGu9kWC030TCotHTunkv1KdhkPv1AUw2NlmM0Zgw9kEGYZ5J3l0xbxyMF8pPaVYr89CmappPW77PuzpiIitMgREQBERAEREAREQBERAEREAREQBERAEREAVuedrGlziA1oLnE7gALklXFzn0q7SljRSsOpAfLblfos+Z8EOpXZDNuNrXVs5IuIm3bGOy/WPafyHBRyCodG4OY4teDcOFwR3EK251+9UCrepoWh0bZ/bWKqZ9GrQ27hlDnAZH39lwOjT5HsVZdkquieX4ZPljdqYXnMy/YSD569q5wVIsL2zqoIjH6zSxDMwzFvaCeHZr4KhRnTfQ2+j/AMOuz3JQ2LG5haapihbxMbAXdvSOgWmrqPC4SXVdU6pkGpDnulP4G6BReuxGtqjaSV7hoN+Vvg0aE9y2WEejapmsXNyt+10PLreQXZTlzdu4Knzt5l6p9IcMIy0VK1o4OfZv8jfmVqjjuKVrgwyPAduYwFgP3GdJ3muiYV6MaaPWQlx5DoD33zH3qWYXhcEAtFG1g42Aue87z4qCWt0vFh5Vu792hucHlkfTxOlbllLG5xp1rdLcTxusxYdNVtuGFwzG9hffYXIHPTVZi2J3Rme4REXTgREQBERAEREAREQBERAEREAREQBERAUJXzvtNiRnqJJXal73FvdezR7gPcvoKtYTG8N6xY4DvLTZfNVX1u3costplsBAF6jKEfr5qJYeTa3YsnBsLkqpQ1rSbnKOANu3gBxP5rGpaN9RIGR3te2guTfTQczw/uu07KbLto4hcAykankPqjs+J1VU5cluSVl0n4FvAdlIqYAkB0ttXWGnY0ey3u8VuwLL1K4NFyoPj22z3SfR6Fhln3XGrG8787e4KEY8kRlJvVkpxPHIKdhdI9rWjmbf3UNqNuKusLmYfAS0aGaToRN7dd/60KxoNmGNd62ukNTU78mb9m3sJ49wsFu4aCapsGgNiGgA6LB3NG9clOMXbd+hfTw0pLNLoowMDoxDUMnlkfV1oNmuNxFHm0LYWDebEi9gNdy6203CimH0EVMOj0pOLjv/AKBZ+C7SxTTOp2uzSMbmJG7eAW35i4U6VVyllf4RTiFTSWRee7N6iItRlCIiAIiIAiIgCIiAIiIAiIgCIiAIiIAuP7f+j+WOV89OwvhcS5waLuYTqejxbe5uN3guwIuHU7Hy29pbv37laZKZXZGeJ7vl8V9J4zspR1bSJ4WuJFsw6D/B7bFRrBvRJSUk/rWOe4DpNa/KbHhdwAuBwFt+pvYKMk0tC2Mot6mLsFskKaMSyD9qRoDvaDxP2j5DTmpbNK1oubWV2aAtF1zTaLGpsQqXUFK7LG2/0mXg1o3tv36dp04FUqD28zrlmdzzjmO1GJTmlozlib+/m1AA5A8u7U92qy6Kjipmepphv0fJ7bz8h2K9TwMYxtNSstGPxSO+s4/mpNheDNgbmdYyfDsH5qmc83RhoubN8KcaCz1NZcka/DtngOnN3hv/ALfktjU1jWNJuGsA7tByVnF8WZCwvkNgP1YDiVzvF8akqrve71dKDbmT2Ae07s3DiqYRdTSOkfrzZnrV230tXyRm45ta+cuip3ZYwCZJCbADnfgPM8FgbP1jmSMdDdsTHB5cdHSOHF3Jups3tJOq1whMthlyQA3ay9ySPaefaPw4LZ0FJLPIIKfR+mZ28RMPtkcXfVbxOu4Fb6cI0432R59ao1LKtZvyR2jDq9k8bZGG4NwewtNnNPaCCPBZS1GCxxU8cdOzRrW2brc+J4km5vxN+a26tTurkrW0CIi6AiIgCIiAIiIAiIgCIiAIiIAiIgCIiAIiIDy9gIsdxUTm2IipoHx0bMrXvMkguXOdyGYm5A4BS5FGUcysTpzcJKS5EawvBxTMzO1kO88vsj81jY3jTIGZ3nsA4k8gFIcUZaNz7E5Wl1hqTYX0HNcara107jUVN/VglsbOLz9RvZuzOWKVBuVn1V6lk67k77yZWvr3VJ9fOSIQSI2De4/Vb83LHjpnSuD5BZo0YwaNaOQHz4q/T07pXCSW3JrQLNaODWjgFliGWaUQQAesIu929sTD7bu0+y3itUYpLM9EjLUqOD4dPWb3f0/fQsQUUlRIIYOtpnda7Y2ncSOLjwb47lOaDD4aCHKwdLUknVznHe5x4k/0CysLwiKihDWC+8knVznHe5x4krAmY6V9yVG+fpy25InSpKmrLfmy5Q1Je8uJ3akrebNY+2rY8tHUeWX4OHAjwUM2hryxraaAXlk6Om8A6f0W0qMuGUBaHAOsW35yPBu7uaAT3MVcq7izcqC4d3u9v9ZOUXP37cS4fh1PNUtMkkjuq45Xhjs72626zWerBvz3qc0VWJY2SNBAc0OAOhFxuK17GJovoqAqqHAiIgCIiAIiIAiIgCIiAIiIAiIgCIiAIqXS6Aquc7Z7LWqGzD9zls1oFg11yXADtJLr966LdYuKUgliey1yQcvDpDdrw1Sye5yTkk8m9jkrvWFwhhaHTP6o9lrdxkfyaPOwCnuAYDHRw77vJzyPd1nvO9x+AHALG2W2ZNMwyzWNTJZ8p3hturEw/UYNO03Kyquvzmw6o/V1Q/8A0lmfVWxGhSVKP9nuW6uUvNzu5LFqqgRRueeA954Ad6yLLQVJdWTiFh6DTcnhp1neG4KupPmelhqKqS12WrMnZDCnSSvrJd5JbH37iR2AaDtJWLWu/wASrxGP8pT9KQ8HWd1b/bc238EbvrrZ7V4w2jpcrDlJaY2W3taB0n94G77TgoniMhoMJffo1FSbOtoRnaBlH8EYDfFQwsOJNzeyJ4mrfpLnouxCK+O4qLX+hU+77Wty632iL/wtA4rrVdWR00Je7RrRp8goN6IMLEFF6wjpynP4W0HuyqnpVxYtiawG19T77LRKd7sop0lKSg9lq/f8GqO2swmc+N5aCTodW/hOikGF+kobp2jsLNPe0n5rkTcTy6cTx4BeX4kBuNyprRWOTam7s+jcNxiGobeJ4dbeNxHeCs1fOeB7VS08zJGOOhBtzHFpHIi6+io33APMA+9SM8lY9IiLpEIiIAiIgCIiAIiIChVF6RAUVLL0iA8ZVTIripZducLRYvJar+VeSxduDUYtUENyjj+rKP5lLK3DBKLE27lpajZOQ9WUfeb+RCrmnLYnF2I3jmM+rZkaem4HwHE+OoWy2bpPUwhzh+0kAJ5hvsj5rDZ6Oqn14lkljkAObLZzAbbgd+g5LPxjA8Skjc2L1LXOFs3rHXAO/KMm+2l+Cw1qVSWiR6fGpQpqnB9r+xEq+tFfXhmhhjOY9rIzcfjk8mhaDbvE/pVbHTNNwyzTb6ziC/3C3mpZhWw+I0rH5YoXyvNy71pA00Y0Ny9UDhfXVazAvRfiEFR9IkbFJJcnpPsLk3J03rdGHDpZI7mGU1Opd7I6DhDBDBHGODR+v1yXNPShiwfNlvo2zfcNfNTafDcaI6DaVvi93/kopWeifEZ3l8skRcbk6njv0AVfDehOFZLNJ7s5wJu1VD78F0mD0Jz+1PGO5rj+S2lJ6EoR+8mc7uaB8bq3KU50c+2NwY1dZFEBcFwdJbgxpu8k8NNO8gL6SatFs/shT0YtE21954nvW9AXbWIN3KoiIcCIiAIiIAiIgCIiAIiIAiIgCIiAIiIChREQBERdOFFQIiHD0FQoi4dYVURAVREQ6EREAREQBERAf//Z"/>
          <p:cNvSpPr>
            <a:spLocks noChangeAspect="1" noChangeArrowheads="1"/>
          </p:cNvSpPr>
          <p:nvPr/>
        </p:nvSpPr>
        <p:spPr bwMode="auto">
          <a:xfrm>
            <a:off x="63500" y="-1039813"/>
            <a:ext cx="2143125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2910"/>
            <a:ext cx="1910746" cy="227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71380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062" y="4148953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842" y="2667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High Heels</a:t>
            </a:r>
            <a:endParaRPr lang="en-US" dirty="0"/>
          </a:p>
        </p:txBody>
      </p:sp>
      <p:pic>
        <p:nvPicPr>
          <p:cNvPr id="1027" name="Picture 3" descr="C:\Users\akasten09\Pictures\banana h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42" y="381000"/>
            <a:ext cx="354194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kasten09\Pictures\dog h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220" y="3886200"/>
            <a:ext cx="318911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kasten09\Pictures\golf cart he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995" y="304800"/>
            <a:ext cx="335759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kasten09\Pictures\Tongue He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32509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469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2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3” heel creates 7x more stress on forefoot (balls of feet) than 1” heel</a:t>
            </a:r>
          </a:p>
          <a:p>
            <a:pPr>
              <a:spcBef>
                <a:spcPts val="0"/>
              </a:spcBef>
              <a:buFont typeface="Wingdings 3" pitchFamily="18" charset="2"/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22% increase knee pressure with “stilettos”</a:t>
            </a:r>
          </a:p>
          <a:p>
            <a:pPr>
              <a:spcBef>
                <a:spcPts val="0"/>
              </a:spcBef>
              <a:buFont typeface="Wingdings 3" pitchFamily="18" charset="2"/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26% increase knee pressure with wide high heels</a:t>
            </a:r>
          </a:p>
          <a:p>
            <a:pPr>
              <a:spcBef>
                <a:spcPts val="0"/>
              </a:spcBef>
              <a:buFont typeface="Wingdings 3" pitchFamily="18" charset="2"/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Decrease walking speed &amp; step length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High Heels-The 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1212</TotalTime>
  <Words>1185</Words>
  <Application>Microsoft Office PowerPoint</Application>
  <PresentationFormat>On-screen Show (4:3)</PresentationFormat>
  <Paragraphs>188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Shoes and Foot Health for the Working Woman</vt:lpstr>
      <vt:lpstr>Objectives</vt:lpstr>
      <vt:lpstr>How to Determine Your Arch Type</vt:lpstr>
      <vt:lpstr>Determining Your Foot Type</vt:lpstr>
      <vt:lpstr>Determining the Right Fit for Any Shoe</vt:lpstr>
      <vt:lpstr>Choosing the Right Fit</vt:lpstr>
      <vt:lpstr>Considerations for Shoe Shopping</vt:lpstr>
      <vt:lpstr>High Heels</vt:lpstr>
      <vt:lpstr>High Heels-The Facts</vt:lpstr>
      <vt:lpstr>Consequences of Ill-Fitting Heels</vt:lpstr>
      <vt:lpstr>Shopping for (Comfortable) Heels</vt:lpstr>
      <vt:lpstr>Shopping for (Comfortable) Heels</vt:lpstr>
      <vt:lpstr>Shopping for (Comfortable) Heels</vt:lpstr>
      <vt:lpstr>Shopping for (Comfortable) Shoes</vt:lpstr>
      <vt:lpstr>Shopping for (Comfortable) Heels</vt:lpstr>
      <vt:lpstr>Dress Boots</vt:lpstr>
      <vt:lpstr>Suggestions for High Heel Wearers</vt:lpstr>
      <vt:lpstr>Fashion vs. Safety…</vt:lpstr>
      <vt:lpstr>Flats</vt:lpstr>
      <vt:lpstr>Flats</vt:lpstr>
      <vt:lpstr>Walking Shoes</vt:lpstr>
      <vt:lpstr>Buying the Right Walking Shoe</vt:lpstr>
      <vt:lpstr>Buying the Right Walking Shoe</vt:lpstr>
      <vt:lpstr>Buying the Right Walking Shoe</vt:lpstr>
      <vt:lpstr>Our Sponsors</vt:lpstr>
      <vt:lpstr>Questions?</vt:lpstr>
    </vt:vector>
  </TitlesOfParts>
  <Company>Alamance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shermich</dc:creator>
  <cp:lastModifiedBy>Aimee Kasten, SPT</cp:lastModifiedBy>
  <cp:revision>119</cp:revision>
  <dcterms:created xsi:type="dcterms:W3CDTF">2011-10-04T13:06:03Z</dcterms:created>
  <dcterms:modified xsi:type="dcterms:W3CDTF">2012-01-24T20:23:52Z</dcterms:modified>
</cp:coreProperties>
</file>